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409" r:id="rId2"/>
    <p:sldId id="410" r:id="rId3"/>
    <p:sldId id="447" r:id="rId4"/>
    <p:sldId id="414" r:id="rId5"/>
    <p:sldId id="415" r:id="rId6"/>
    <p:sldId id="411" r:id="rId7"/>
    <p:sldId id="416" r:id="rId8"/>
    <p:sldId id="417" r:id="rId9"/>
    <p:sldId id="418" r:id="rId10"/>
    <p:sldId id="419" r:id="rId11"/>
    <p:sldId id="420" r:id="rId12"/>
    <p:sldId id="421" r:id="rId13"/>
    <p:sldId id="422" r:id="rId14"/>
    <p:sldId id="430" r:id="rId15"/>
    <p:sldId id="431" r:id="rId16"/>
    <p:sldId id="446" r:id="rId17"/>
    <p:sldId id="424" r:id="rId18"/>
    <p:sldId id="425" r:id="rId19"/>
    <p:sldId id="426" r:id="rId20"/>
    <p:sldId id="427" r:id="rId21"/>
    <p:sldId id="428" r:id="rId22"/>
    <p:sldId id="429" r:id="rId23"/>
    <p:sldId id="439" r:id="rId24"/>
    <p:sldId id="445" r:id="rId25"/>
    <p:sldId id="448" r:id="rId26"/>
    <p:sldId id="441" r:id="rId27"/>
    <p:sldId id="442" r:id="rId28"/>
    <p:sldId id="443" r:id="rId29"/>
    <p:sldId id="444" r:id="rId30"/>
  </p:sldIdLst>
  <p:sldSz cx="12192000" cy="6858000"/>
  <p:notesSz cx="6858000" cy="9144000"/>
  <p:embeddedFontLst>
    <p:embeddedFont>
      <p:font typeface="Impact" panose="020B0806030902050204" pitchFamily="34" charset="0"/>
      <p:regular r:id="rId31"/>
    </p:embeddedFont>
    <p:embeddedFont>
      <p:font typeface="微软雅黑" panose="020B0503020204020204" pitchFamily="34"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4E8C"/>
    <a:srgbClr val="BA2121"/>
    <a:srgbClr val="FFFFFF"/>
    <a:srgbClr val="114A87"/>
    <a:srgbClr val="1661AE"/>
    <a:srgbClr val="0F4378"/>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44" d="100"/>
          <a:sy n="144" d="100"/>
        </p:scale>
        <p:origin x="150" y="912"/>
      </p:cViewPr>
      <p:guideLst>
        <p:guide orient="horz" pos="2160"/>
        <p:guide pos="382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6.jpe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p:cNvPicPr>
            <a:picLocks noChangeAspect="1"/>
          </p:cNvPicPr>
          <p:nvPr/>
        </p:nvPicPr>
        <p:blipFill>
          <a:blip r:embed="rId3"/>
          <a:stretch>
            <a:fillRect/>
          </a:stretch>
        </p:blipFill>
        <p:spPr>
          <a:xfrm rot="16620000">
            <a:off x="2078990" y="2153920"/>
            <a:ext cx="2281555" cy="1132205"/>
          </a:xfrm>
          <a:prstGeom prst="rect">
            <a:avLst/>
          </a:prstGeom>
        </p:spPr>
      </p:pic>
      <p:pic>
        <p:nvPicPr>
          <p:cNvPr id="12" name="图片 11" descr="9"/>
          <p:cNvPicPr>
            <a:picLocks noChangeAspect="1"/>
          </p:cNvPicPr>
          <p:nvPr/>
        </p:nvPicPr>
        <p:blipFill>
          <a:blip r:embed="rId4"/>
          <a:stretch>
            <a:fillRect/>
          </a:stretch>
        </p:blipFill>
        <p:spPr>
          <a:xfrm rot="17460000">
            <a:off x="7536180" y="2339975"/>
            <a:ext cx="2265680" cy="1001395"/>
          </a:xfrm>
          <a:prstGeom prst="rect">
            <a:avLst/>
          </a:prstGeom>
        </p:spPr>
      </p:pic>
      <p:pic>
        <p:nvPicPr>
          <p:cNvPr id="6" name="图片 5" descr="3837899"/>
          <p:cNvPicPr>
            <a:picLocks noChangeAspect="1"/>
          </p:cNvPicPr>
          <p:nvPr/>
        </p:nvPicPr>
        <p:blipFill>
          <a:blip r:embed="rId5"/>
          <a:stretch>
            <a:fillRect/>
          </a:stretch>
        </p:blipFill>
        <p:spPr>
          <a:xfrm>
            <a:off x="0" y="0"/>
            <a:ext cx="2229485" cy="6858000"/>
          </a:xfrm>
          <a:prstGeom prst="rect">
            <a:avLst/>
          </a:prstGeom>
        </p:spPr>
      </p:pic>
      <p:pic>
        <p:nvPicPr>
          <p:cNvPr id="7" name="图片 6" descr="6"/>
          <p:cNvPicPr>
            <a:picLocks noChangeAspect="1"/>
          </p:cNvPicPr>
          <p:nvPr/>
        </p:nvPicPr>
        <p:blipFill>
          <a:blip r:embed="rId6"/>
          <a:stretch>
            <a:fillRect/>
          </a:stretch>
        </p:blipFill>
        <p:spPr>
          <a:xfrm>
            <a:off x="9768840" y="0"/>
            <a:ext cx="2423160" cy="6858635"/>
          </a:xfrm>
          <a:prstGeom prst="rect">
            <a:avLst/>
          </a:prstGeom>
        </p:spPr>
      </p:pic>
      <p:sp>
        <p:nvSpPr>
          <p:cNvPr id="8" name="文本框 7"/>
          <p:cNvSpPr txBox="1"/>
          <p:nvPr/>
        </p:nvSpPr>
        <p:spPr>
          <a:xfrm>
            <a:off x="3261360" y="1614805"/>
            <a:ext cx="5669280" cy="2306955"/>
          </a:xfrm>
          <a:prstGeom prst="rect">
            <a:avLst/>
          </a:prstGeom>
          <a:noFill/>
          <a:effectLst>
            <a:outerShdw blurRad="50800" dist="12700" dir="2700000" algn="tl" rotWithShape="0">
              <a:srgbClr val="0F4378">
                <a:alpha val="40000"/>
              </a:srgbClr>
            </a:outerShdw>
          </a:effectLst>
        </p:spPr>
        <p:txBody>
          <a:bodyPr wrap="none" rtlCol="0" anchor="t">
            <a:spAutoFit/>
          </a:bodyPr>
          <a:lstStyle/>
          <a:p>
            <a:pPr algn="ctr"/>
            <a:r>
              <a:rPr lang="zh-CN" altLang="en-US" sz="7200" b="1" dirty="0">
                <a:solidFill>
                  <a:srgbClr val="124E8C"/>
                </a:solidFill>
                <a:latin typeface="阿里巴巴普惠体 B" panose="00020600040101010101" charset="-122"/>
                <a:ea typeface="阿里巴巴普惠体 B" panose="00020600040101010101" charset="-122"/>
                <a:sym typeface="+mn-ea"/>
              </a:rPr>
              <a:t>法国大革命</a:t>
            </a:r>
          </a:p>
          <a:p>
            <a:pPr algn="ctr"/>
            <a:r>
              <a:rPr lang="zh-CN" altLang="en-US" sz="7200" dirty="0">
                <a:solidFill>
                  <a:srgbClr val="124E8C"/>
                </a:solidFill>
                <a:latin typeface="阿里巴巴普惠体 B" panose="00020600040101010101" charset="-122"/>
                <a:ea typeface="阿里巴巴普惠体 B" panose="00020600040101010101" charset="-122"/>
                <a:sym typeface="+mn-ea"/>
              </a:rPr>
              <a:t>和拿破仑帝国</a:t>
            </a:r>
          </a:p>
        </p:txBody>
      </p:sp>
      <p:sp>
        <p:nvSpPr>
          <p:cNvPr id="9" name="文本框 8"/>
          <p:cNvSpPr txBox="1"/>
          <p:nvPr/>
        </p:nvSpPr>
        <p:spPr>
          <a:xfrm>
            <a:off x="3413760" y="3847465"/>
            <a:ext cx="5364480" cy="229870"/>
          </a:xfrm>
          <a:prstGeom prst="rect">
            <a:avLst/>
          </a:prstGeom>
          <a:noFill/>
        </p:spPr>
        <p:txBody>
          <a:bodyPr wrap="square" rtlCol="0" anchor="t">
            <a:spAutoFit/>
          </a:bodyPr>
          <a:lstStyle/>
          <a:p>
            <a:pPr algn="dist"/>
            <a:r>
              <a:rPr lang="zh-CN" altLang="en-US" sz="900" dirty="0">
                <a:solidFill>
                  <a:schemeClr val="tx1">
                    <a:lumMod val="85000"/>
                    <a:lumOff val="15000"/>
                  </a:schemeClr>
                </a:solidFill>
                <a:latin typeface="+mj-ea"/>
                <a:ea typeface="+mj-ea"/>
                <a:cs typeface="+mj-ea"/>
                <a:sym typeface="+mn-ea"/>
              </a:rPr>
              <a:t>第六单元 资本主义的初步确立</a:t>
            </a:r>
          </a:p>
        </p:txBody>
      </p:sp>
      <p:sp>
        <p:nvSpPr>
          <p:cNvPr id="10" name="文本框 9"/>
          <p:cNvSpPr txBox="1"/>
          <p:nvPr/>
        </p:nvSpPr>
        <p:spPr>
          <a:xfrm>
            <a:off x="4497070" y="4213225"/>
            <a:ext cx="3197860" cy="398780"/>
          </a:xfrm>
          <a:prstGeom prst="rect">
            <a:avLst/>
          </a:prstGeom>
          <a:noFill/>
        </p:spPr>
        <p:txBody>
          <a:bodyPr wrap="square" rtlCol="0" anchor="t">
            <a:spAutoFit/>
          </a:bodyPr>
          <a:lstStyle/>
          <a:p>
            <a:pPr algn="ctr"/>
            <a:r>
              <a:rPr lang="zh-CN" altLang="en-US" sz="2000" dirty="0">
                <a:solidFill>
                  <a:schemeClr val="tx1">
                    <a:lumMod val="85000"/>
                    <a:lumOff val="15000"/>
                  </a:schemeClr>
                </a:solidFill>
                <a:latin typeface="+mj-ea"/>
                <a:ea typeface="+mj-ea"/>
                <a:cs typeface="+mj-ea"/>
                <a:sym typeface="+mn-ea"/>
              </a:rPr>
              <a:t>九年级历史上册第</a:t>
            </a:r>
            <a:r>
              <a:rPr lang="en-US" altLang="zh-CN" sz="2000" dirty="0">
                <a:solidFill>
                  <a:schemeClr val="tx1">
                    <a:lumMod val="85000"/>
                    <a:lumOff val="15000"/>
                  </a:schemeClr>
                </a:solidFill>
                <a:latin typeface="+mj-ea"/>
                <a:ea typeface="+mj-ea"/>
                <a:cs typeface="+mj-ea"/>
                <a:sym typeface="+mn-ea"/>
              </a:rPr>
              <a:t>20</a:t>
            </a:r>
            <a:r>
              <a:rPr lang="zh-CN" altLang="en-US" sz="2000" dirty="0">
                <a:solidFill>
                  <a:schemeClr val="tx1">
                    <a:lumMod val="85000"/>
                    <a:lumOff val="15000"/>
                  </a:schemeClr>
                </a:solidFill>
                <a:latin typeface="+mj-ea"/>
                <a:ea typeface="+mj-ea"/>
                <a:cs typeface="+mj-ea"/>
                <a:sym typeface="+mn-ea"/>
              </a:rPr>
              <a:t>课</a:t>
            </a:r>
          </a:p>
        </p:txBody>
      </p:sp>
      <p:pic>
        <p:nvPicPr>
          <p:cNvPr id="11" name="图片 10" descr="8"/>
          <p:cNvPicPr>
            <a:picLocks noChangeAspect="1"/>
          </p:cNvPicPr>
          <p:nvPr/>
        </p:nvPicPr>
        <p:blipFill>
          <a:blip r:embed="rId7"/>
          <a:stretch>
            <a:fillRect/>
          </a:stretch>
        </p:blipFill>
        <p:spPr>
          <a:xfrm>
            <a:off x="899795" y="2524125"/>
            <a:ext cx="2185035" cy="4334510"/>
          </a:xfrm>
          <a:prstGeom prst="rect">
            <a:avLst/>
          </a:prstGeom>
        </p:spPr>
      </p:pic>
      <p:cxnSp>
        <p:nvCxnSpPr>
          <p:cNvPr id="14" name="直接连接符 13"/>
          <p:cNvCxnSpPr/>
          <p:nvPr/>
        </p:nvCxnSpPr>
        <p:spPr>
          <a:xfrm>
            <a:off x="7673975" y="4412615"/>
            <a:ext cx="1256665" cy="0"/>
          </a:xfrm>
          <a:prstGeom prst="line">
            <a:avLst/>
          </a:prstGeom>
          <a:ln>
            <a:solidFill>
              <a:srgbClr val="124E8C"/>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13760" y="4412615"/>
            <a:ext cx="1256665" cy="0"/>
          </a:xfrm>
          <a:prstGeom prst="line">
            <a:avLst/>
          </a:prstGeom>
          <a:ln>
            <a:solidFill>
              <a:srgbClr val="124E8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3837899"/>
          <p:cNvPicPr>
            <a:picLocks noChangeAspect="1"/>
          </p:cNvPicPr>
          <p:nvPr/>
        </p:nvPicPr>
        <p:blipFill>
          <a:blip r:embed="rId3"/>
          <a:stretch>
            <a:fillRect/>
          </a:stretch>
        </p:blipFill>
        <p:spPr>
          <a:xfrm rot="16200000" flipV="1">
            <a:off x="4989195" y="-326390"/>
            <a:ext cx="2229485" cy="12202160"/>
          </a:xfrm>
          <a:prstGeom prst="rect">
            <a:avLst/>
          </a:prstGeom>
        </p:spPr>
      </p:pic>
      <p:sp>
        <p:nvSpPr>
          <p:cNvPr id="25609" name="Text Box 9"/>
          <p:cNvSpPr txBox="1">
            <a:spLocks noChangeArrowheads="1"/>
          </p:cNvSpPr>
          <p:nvPr/>
        </p:nvSpPr>
        <p:spPr bwMode="auto">
          <a:xfrm>
            <a:off x="533083" y="2170906"/>
            <a:ext cx="4876800" cy="521970"/>
          </a:xfrm>
          <a:prstGeom prst="rect">
            <a:avLst/>
          </a:prstGeom>
          <a:noFill/>
          <a:ln w="9525">
            <a:noFill/>
            <a:miter lim="800000"/>
          </a:ln>
        </p:spPr>
        <p:txBody>
          <a:bodyPr>
            <a:spAutoFit/>
          </a:bodyPr>
          <a:lstStyle/>
          <a:p>
            <a:pPr algn="l">
              <a:spcBef>
                <a:spcPct val="50000"/>
              </a:spcBef>
              <a:buClrTx/>
              <a:buSzTx/>
              <a:buFontTx/>
            </a:pPr>
            <a:r>
              <a:rPr lang="zh-CN" altLang="en-US" sz="2800" dirty="0">
                <a:solidFill>
                  <a:srgbClr val="C00000"/>
                </a:solidFill>
                <a:latin typeface="阿里巴巴普惠体 B" panose="00020600040101010101" charset="-122"/>
                <a:ea typeface="阿里巴巴普惠体 B" panose="00020600040101010101" charset="-122"/>
              </a:rPr>
              <a:t>（2）启蒙思想的作用</a:t>
            </a:r>
          </a:p>
        </p:txBody>
      </p:sp>
      <p:sp>
        <p:nvSpPr>
          <p:cNvPr id="25610" name="Text Box 10"/>
          <p:cNvSpPr txBox="1">
            <a:spLocks noChangeArrowheads="1"/>
          </p:cNvSpPr>
          <p:nvPr/>
        </p:nvSpPr>
        <p:spPr bwMode="auto">
          <a:xfrm>
            <a:off x="1090295" y="2774950"/>
            <a:ext cx="6563995" cy="1198880"/>
          </a:xfrm>
          <a:prstGeom prst="rect">
            <a:avLst/>
          </a:prstGeom>
          <a:noFill/>
          <a:ln w="9525">
            <a:noFill/>
            <a:miter lim="800000"/>
          </a:ln>
        </p:spPr>
        <p:txBody>
          <a:bodyPr wrap="square">
            <a:spAutoFit/>
          </a:bodyPr>
          <a:lstStyle/>
          <a:p>
            <a:pPr marL="363855" indent="0" algn="l" fontAlgn="auto">
              <a:lnSpc>
                <a:spcPct val="150000"/>
              </a:lnSpc>
              <a:spcBef>
                <a:spcPts val="0"/>
              </a:spcBef>
              <a:buClrTx/>
              <a:buSzTx/>
              <a:buFontTx/>
            </a:pPr>
            <a:r>
              <a:rPr lang="zh-CN" altLang="en-US" sz="2400" b="1">
                <a:solidFill>
                  <a:schemeClr val="tx1">
                    <a:lumMod val="85000"/>
                    <a:lumOff val="15000"/>
                  </a:schemeClr>
                </a:solidFill>
                <a:latin typeface="宋体" panose="02010600030101010101" pitchFamily="2" charset="-122"/>
              </a:rPr>
              <a:t>启蒙运动是一场伟大的思想解放运动，为法国大革命做了重要的理论准备。</a:t>
            </a:r>
          </a:p>
        </p:txBody>
      </p:sp>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117" name="Rectangle 5"/>
          <p:cNvSpPr>
            <a:spLocks noChangeArrowheads="1"/>
          </p:cNvSpPr>
          <p:nvPr/>
        </p:nvSpPr>
        <p:spPr bwMode="auto">
          <a:xfrm>
            <a:off x="8712835" y="5791835"/>
            <a:ext cx="2042795" cy="368300"/>
          </a:xfrm>
          <a:prstGeom prst="rect">
            <a:avLst/>
          </a:prstGeom>
          <a:noFill/>
          <a:ln w="9525">
            <a:noFill/>
            <a:miter lim="800000"/>
          </a:ln>
        </p:spPr>
        <p:txBody>
          <a:bodyPr wrap="square">
            <a:spAutoFit/>
          </a:bodyPr>
          <a:lstStyle/>
          <a:p>
            <a:pPr algn="ctr"/>
            <a:r>
              <a:rPr lang="en-US" altLang="zh-CN" b="1">
                <a:solidFill>
                  <a:schemeClr val="bg1"/>
                </a:solidFill>
              </a:rPr>
              <a:t>《</a:t>
            </a:r>
            <a:r>
              <a:rPr lang="zh-CN" altLang="en-US" b="1">
                <a:solidFill>
                  <a:schemeClr val="bg1"/>
                </a:solidFill>
              </a:rPr>
              <a:t>社会契约论</a:t>
            </a:r>
            <a:r>
              <a:rPr lang="en-US" altLang="zh-CN" b="1">
                <a:solidFill>
                  <a:schemeClr val="bg1"/>
                </a:solidFill>
              </a:rPr>
              <a:t>》</a:t>
            </a:r>
          </a:p>
        </p:txBody>
      </p:sp>
      <p:pic>
        <p:nvPicPr>
          <p:cNvPr id="90118" name="Picture 6" descr="卢梭著作《社会契约论》"/>
          <p:cNvPicPr>
            <a:picLocks noChangeAspect="1" noChangeArrowheads="1"/>
          </p:cNvPicPr>
          <p:nvPr/>
        </p:nvPicPr>
        <p:blipFill>
          <a:blip r:embed="rId4"/>
          <a:srcRect/>
          <a:stretch>
            <a:fillRect/>
          </a:stretch>
        </p:blipFill>
        <p:spPr bwMode="auto">
          <a:xfrm>
            <a:off x="8067040" y="1688465"/>
            <a:ext cx="3144520" cy="3887470"/>
          </a:xfrm>
          <a:prstGeom prst="rect">
            <a:avLst/>
          </a:prstGeom>
          <a:noFill/>
          <a:ln w="9525">
            <a:noFill/>
            <a:miter lim="800000"/>
            <a:headEnd/>
            <a:tailEnd/>
          </a:ln>
          <a:effectLst>
            <a:outerShdw blurRad="101600" dist="25400" dir="2700000" algn="tl" rotWithShape="0">
              <a:prstClr val="black">
                <a:alpha val="40000"/>
              </a:prstClr>
            </a:outerShdw>
          </a:effec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3837899"/>
          <p:cNvPicPr>
            <a:picLocks noChangeAspect="1"/>
          </p:cNvPicPr>
          <p:nvPr/>
        </p:nvPicPr>
        <p:blipFill>
          <a:blip r:embed="rId3"/>
          <a:stretch>
            <a:fillRect/>
          </a:stretch>
        </p:blipFill>
        <p:spPr>
          <a:xfrm rot="16200000" flipV="1">
            <a:off x="4989195" y="-326390"/>
            <a:ext cx="2229485" cy="12202160"/>
          </a:xfrm>
          <a:prstGeom prst="rect">
            <a:avLst/>
          </a:prstGeom>
        </p:spPr>
      </p:pic>
      <p:sp>
        <p:nvSpPr>
          <p:cNvPr id="19" name="圆角矩形 18"/>
          <p:cNvSpPr/>
          <p:nvPr/>
        </p:nvSpPr>
        <p:spPr>
          <a:xfrm>
            <a:off x="733425" y="1520190"/>
            <a:ext cx="10896600" cy="5007610"/>
          </a:xfrm>
          <a:prstGeom prst="roundRect">
            <a:avLst>
              <a:gd name="adj" fmla="val 8316"/>
            </a:avLst>
          </a:prstGeom>
          <a:solidFill>
            <a:schemeClr val="bg1"/>
          </a:solidFill>
          <a:ln>
            <a:solidFill>
              <a:srgbClr val="124E8C"/>
            </a:solid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203325" y="1264920"/>
            <a:ext cx="3525520" cy="5207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ea typeface="微软雅黑" panose="020B0503020204020204" pitchFamily="34" charset="-122"/>
                <a:sym typeface="+mn-ea"/>
              </a:rPr>
              <a:t>2</a:t>
            </a:r>
            <a:r>
              <a:rPr lang="zh-CN" altLang="en-US" sz="2000" b="1">
                <a:solidFill>
                  <a:schemeClr val="bg1"/>
                </a:solidFill>
                <a:ea typeface="微软雅黑" panose="020B0503020204020204" pitchFamily="34" charset="-122"/>
                <a:sym typeface="+mn-ea"/>
              </a:rPr>
              <a:t>、法国大革命的背景二</a:t>
            </a:r>
            <a:endParaRPr lang="zh-CN" altLang="en-US" sz="2000" b="1" dirty="0">
              <a:solidFill>
                <a:schemeClr val="bg1"/>
              </a:solidFill>
              <a:latin typeface="阿里巴巴普惠体 B" panose="00020600040101010101" charset="-122"/>
              <a:ea typeface="微软雅黑" panose="020B0503020204020204" pitchFamily="34" charset="-122"/>
              <a:sym typeface="+mn-ea"/>
            </a:endParaRPr>
          </a:p>
        </p:txBody>
      </p:sp>
      <p:sp>
        <p:nvSpPr>
          <p:cNvPr id="2" name="文本框 1"/>
          <p:cNvSpPr txBox="1"/>
          <p:nvPr/>
        </p:nvSpPr>
        <p:spPr>
          <a:xfrm>
            <a:off x="1126490" y="2241550"/>
            <a:ext cx="6493510" cy="521970"/>
          </a:xfrm>
          <a:prstGeom prst="rect">
            <a:avLst/>
          </a:prstGeom>
          <a:noFill/>
        </p:spPr>
        <p:txBody>
          <a:bodyPr wrap="square" rtlCol="0" anchor="t">
            <a:spAutoFit/>
          </a:bodyPr>
          <a:lstStyle/>
          <a:p>
            <a:r>
              <a:rPr lang="zh-CN" altLang="en-US" sz="2800" b="1">
                <a:solidFill>
                  <a:srgbClr val="C00000"/>
                </a:solidFill>
                <a:ea typeface="微软雅黑" panose="020B0503020204020204" pitchFamily="34" charset="-122"/>
                <a:sym typeface="+mn-ea"/>
              </a:rPr>
              <a:t>法国封建制度严重阻碍资本主义的发展</a:t>
            </a:r>
          </a:p>
        </p:txBody>
      </p:sp>
      <p:pic>
        <p:nvPicPr>
          <p:cNvPr id="4" name="图片 3"/>
          <p:cNvPicPr>
            <a:picLocks noChangeAspect="1"/>
          </p:cNvPicPr>
          <p:nvPr/>
        </p:nvPicPr>
        <p:blipFill>
          <a:blip r:embed="rId4"/>
          <a:stretch>
            <a:fillRect/>
          </a:stretch>
        </p:blipFill>
        <p:spPr>
          <a:xfrm>
            <a:off x="7620000" y="2051050"/>
            <a:ext cx="3175000" cy="3987800"/>
          </a:xfrm>
          <a:prstGeom prst="rect">
            <a:avLst/>
          </a:prstGeom>
          <a:effectLst>
            <a:outerShdw blurRad="254000" dist="38100" dir="2700000" algn="tl" rotWithShape="0">
              <a:prstClr val="black">
                <a:alpha val="40000"/>
              </a:prstClr>
            </a:outerShdw>
          </a:effectLst>
        </p:spPr>
      </p:pic>
      <p:sp>
        <p:nvSpPr>
          <p:cNvPr id="6" name="文本框 5"/>
          <p:cNvSpPr txBox="1"/>
          <p:nvPr/>
        </p:nvSpPr>
        <p:spPr>
          <a:xfrm>
            <a:off x="1203325" y="2944495"/>
            <a:ext cx="6003290" cy="2861310"/>
          </a:xfrm>
          <a:prstGeom prst="rect">
            <a:avLst/>
          </a:prstGeom>
          <a:noFill/>
        </p:spPr>
        <p:txBody>
          <a:bodyPr wrap="square" rtlCol="0" anchor="t">
            <a:spAutoFit/>
          </a:bodyPr>
          <a:lstStyle/>
          <a:p>
            <a:pPr indent="457200" fontAlgn="auto">
              <a:lnSpc>
                <a:spcPct val="150000"/>
              </a:lnSpc>
            </a:pPr>
            <a:r>
              <a:rPr lang="en-US" altLang="zh-CN" sz="2000">
                <a:solidFill>
                  <a:schemeClr val="tx1">
                    <a:lumMod val="85000"/>
                    <a:lumOff val="15000"/>
                  </a:schemeClr>
                </a:solidFill>
                <a:latin typeface="宋体" panose="02010600030101010101" pitchFamily="2" charset="-122"/>
                <a:sym typeface="+mn-ea"/>
              </a:rPr>
              <a:t>18</a:t>
            </a:r>
            <a:r>
              <a:rPr lang="zh-CN" altLang="en-US" sz="2000">
                <a:solidFill>
                  <a:schemeClr val="tx1">
                    <a:lumMod val="85000"/>
                    <a:lumOff val="15000"/>
                  </a:schemeClr>
                </a:solidFill>
                <a:latin typeface="宋体" panose="02010600030101010101" pitchFamily="2" charset="-122"/>
                <a:sym typeface="+mn-ea"/>
              </a:rPr>
              <a:t>世纪开始，法国封建制进入腐朽没落的时期。</a:t>
            </a:r>
            <a:r>
              <a:rPr kumimoji="1" lang="zh-CN" altLang="en-US" sz="2000">
                <a:solidFill>
                  <a:schemeClr val="tx1">
                    <a:lumMod val="85000"/>
                    <a:lumOff val="15000"/>
                  </a:schemeClr>
                </a:solidFill>
                <a:sym typeface="+mn-ea"/>
              </a:rPr>
              <a:t>法国的工场手工业已经有了较大的发展，法国陈旧的制度严重束缚了资本主义的发展</a:t>
            </a:r>
            <a:r>
              <a:rPr kumimoji="1" lang="en-US" altLang="zh-CN" sz="2000">
                <a:solidFill>
                  <a:schemeClr val="tx1">
                    <a:lumMod val="85000"/>
                    <a:lumOff val="15000"/>
                  </a:schemeClr>
                </a:solidFill>
                <a:sym typeface="+mn-ea"/>
              </a:rPr>
              <a:t>.</a:t>
            </a:r>
            <a:r>
              <a:rPr kumimoji="1" lang="zh-CN" altLang="en-US" sz="2000">
                <a:solidFill>
                  <a:schemeClr val="tx1">
                    <a:lumMod val="85000"/>
                    <a:lumOff val="15000"/>
                  </a:schemeClr>
                </a:solidFill>
                <a:sym typeface="+mn-ea"/>
              </a:rPr>
              <a:t>例如，专政王朝为解决财政危机，日益加重对金融界和工商业的盘剥和勒索，动辄封闭银行；国内关卡林立。</a:t>
            </a:r>
            <a:r>
              <a:rPr lang="zh-CN" altLang="en-US" sz="2000" b="1">
                <a:solidFill>
                  <a:srgbClr val="C00000"/>
                </a:solidFill>
                <a:latin typeface="宋体" panose="02010600030101010101" pitchFamily="2" charset="-122"/>
                <a:sym typeface="+mn-ea"/>
              </a:rPr>
              <a:t>国王路易十五</a:t>
            </a:r>
            <a:r>
              <a:rPr lang="zh-CN" altLang="en-US" sz="2000">
                <a:solidFill>
                  <a:schemeClr val="tx1">
                    <a:lumMod val="85000"/>
                    <a:lumOff val="15000"/>
                  </a:schemeClr>
                </a:solidFill>
                <a:latin typeface="宋体" panose="02010600030101010101" pitchFamily="2" charset="-122"/>
                <a:sym typeface="+mn-ea"/>
              </a:rPr>
              <a:t>通过加重税收等方式阻碍资本主义的发展。</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3837899"/>
          <p:cNvPicPr>
            <a:picLocks noChangeAspect="1"/>
          </p:cNvPicPr>
          <p:nvPr/>
        </p:nvPicPr>
        <p:blipFill>
          <a:blip r:embed="rId3"/>
          <a:stretch>
            <a:fillRect/>
          </a:stretch>
        </p:blipFill>
        <p:spPr>
          <a:xfrm rot="16200000" flipV="1">
            <a:off x="4989195" y="-326390"/>
            <a:ext cx="2229485" cy="12202160"/>
          </a:xfrm>
          <a:prstGeom prst="rect">
            <a:avLst/>
          </a:prstGeom>
        </p:spPr>
      </p:pic>
      <p:sp>
        <p:nvSpPr>
          <p:cNvPr id="19" name="圆角矩形 18"/>
          <p:cNvSpPr/>
          <p:nvPr/>
        </p:nvSpPr>
        <p:spPr>
          <a:xfrm>
            <a:off x="733425" y="1558290"/>
            <a:ext cx="10896600" cy="4969510"/>
          </a:xfrm>
          <a:prstGeom prst="roundRect">
            <a:avLst>
              <a:gd name="adj" fmla="val 8316"/>
            </a:avLst>
          </a:prstGeom>
          <a:solidFill>
            <a:schemeClr val="bg1"/>
          </a:solidFill>
          <a:ln>
            <a:solidFill>
              <a:srgbClr val="124E8C"/>
            </a:solid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9660" y="1252855"/>
            <a:ext cx="3525520" cy="5207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ea typeface="微软雅黑" panose="020B0503020204020204" pitchFamily="34" charset="-122"/>
                <a:sym typeface="+mn-ea"/>
              </a:rPr>
              <a:t>3</a:t>
            </a:r>
            <a:r>
              <a:rPr lang="zh-CN" altLang="en-US" sz="2000" b="1">
                <a:solidFill>
                  <a:schemeClr val="bg1"/>
                </a:solidFill>
                <a:ea typeface="微软雅黑" panose="020B0503020204020204" pitchFamily="34" charset="-122"/>
                <a:sym typeface="+mn-ea"/>
              </a:rPr>
              <a:t>、法国大革命背景三</a:t>
            </a:r>
            <a:endParaRPr lang="zh-CN" altLang="en-US" sz="2000" b="1" dirty="0">
              <a:solidFill>
                <a:schemeClr val="bg1"/>
              </a:solidFill>
              <a:latin typeface="阿里巴巴普惠体 B" panose="00020600040101010101" charset="-122"/>
              <a:ea typeface="微软雅黑" panose="020B0503020204020204" pitchFamily="34" charset="-122"/>
              <a:sym typeface="+mn-ea"/>
            </a:endParaRPr>
          </a:p>
        </p:txBody>
      </p:sp>
      <p:pic>
        <p:nvPicPr>
          <p:cNvPr id="78850" name="Picture 3" descr="等级制度"/>
          <p:cNvPicPr>
            <a:picLocks noChangeAspect="1"/>
          </p:cNvPicPr>
          <p:nvPr/>
        </p:nvPicPr>
        <p:blipFill>
          <a:blip r:embed="rId4"/>
          <a:srcRect/>
          <a:stretch>
            <a:fillRect/>
          </a:stretch>
        </p:blipFill>
        <p:spPr bwMode="auto">
          <a:xfrm>
            <a:off x="7533005" y="1908810"/>
            <a:ext cx="3513455" cy="4090670"/>
          </a:xfrm>
          <a:prstGeom prst="rect">
            <a:avLst/>
          </a:prstGeom>
          <a:noFill/>
          <a:ln w="9525">
            <a:noFill/>
            <a:miter lim="800000"/>
            <a:headEnd/>
            <a:tailEnd/>
          </a:ln>
          <a:effectLst>
            <a:outerShdw blurRad="203200" dist="38100" dir="2700000" algn="tl" rotWithShape="0">
              <a:prstClr val="black">
                <a:alpha val="40000"/>
              </a:prstClr>
            </a:outerShdw>
          </a:effectLst>
        </p:spPr>
      </p:pic>
      <p:sp>
        <p:nvSpPr>
          <p:cNvPr id="2" name="文本框 1"/>
          <p:cNvSpPr txBox="1"/>
          <p:nvPr/>
        </p:nvSpPr>
        <p:spPr>
          <a:xfrm>
            <a:off x="8257540" y="6050280"/>
            <a:ext cx="2114550" cy="337185"/>
          </a:xfrm>
          <a:prstGeom prst="rect">
            <a:avLst/>
          </a:prstGeom>
          <a:noFill/>
        </p:spPr>
        <p:txBody>
          <a:bodyPr wrap="none" rtlCol="0" anchor="t">
            <a:spAutoFit/>
          </a:bodyPr>
          <a:lstStyle/>
          <a:p>
            <a:pPr defTabSz="1028700" fontAlgn="auto">
              <a:spcBef>
                <a:spcPts val="0"/>
              </a:spcBef>
              <a:spcAft>
                <a:spcPts val="0"/>
              </a:spcAft>
              <a:defRPr/>
            </a:pPr>
            <a:r>
              <a:rPr lang="en-US" altLang="zh-CN" sz="1600" b="1" dirty="0">
                <a:solidFill>
                  <a:srgbClr val="BA2121"/>
                </a:solidFill>
                <a:latin typeface="楷体_GB2312"/>
                <a:ea typeface="楷体_GB2312"/>
                <a:sym typeface="+mn-ea"/>
              </a:rPr>
              <a:t> </a:t>
            </a:r>
            <a:r>
              <a:rPr lang="zh-CN" altLang="en-US" sz="1600" b="1" dirty="0">
                <a:solidFill>
                  <a:srgbClr val="BA2121"/>
                </a:solidFill>
                <a:latin typeface="宋体" panose="02010600030101010101" pitchFamily="2" charset="-122"/>
                <a:sym typeface="+mn-ea"/>
              </a:rPr>
              <a:t>深受压迫的法国农民</a:t>
            </a:r>
          </a:p>
        </p:txBody>
      </p:sp>
      <p:sp>
        <p:nvSpPr>
          <p:cNvPr id="4" name="文本框 3"/>
          <p:cNvSpPr txBox="1"/>
          <p:nvPr/>
        </p:nvSpPr>
        <p:spPr>
          <a:xfrm>
            <a:off x="1089660" y="2216150"/>
            <a:ext cx="6278880" cy="398780"/>
          </a:xfrm>
          <a:prstGeom prst="rect">
            <a:avLst/>
          </a:prstGeom>
          <a:noFill/>
        </p:spPr>
        <p:txBody>
          <a:bodyPr wrap="none" rtlCol="0" anchor="t">
            <a:spAutoFit/>
          </a:bodyPr>
          <a:lstStyle/>
          <a:p>
            <a:pPr algn="l">
              <a:buClrTx/>
              <a:buSzTx/>
              <a:buFontTx/>
              <a:buNone/>
            </a:pPr>
            <a:r>
              <a:rPr lang="zh-CN" altLang="en-US" sz="2000" b="1">
                <a:solidFill>
                  <a:srgbClr val="C00000"/>
                </a:solidFill>
                <a:ea typeface="微软雅黑" panose="020B0503020204020204" pitchFamily="34" charset="-122"/>
                <a:sym typeface="+mn-ea"/>
              </a:rPr>
              <a:t>旧制度对经济发展的制约，致使法国各种社会矛盾激化</a:t>
            </a:r>
          </a:p>
        </p:txBody>
      </p:sp>
      <p:sp>
        <p:nvSpPr>
          <p:cNvPr id="6" name="文本框 5"/>
          <p:cNvSpPr txBox="1"/>
          <p:nvPr/>
        </p:nvSpPr>
        <p:spPr>
          <a:xfrm>
            <a:off x="1089660" y="2818765"/>
            <a:ext cx="6013450" cy="2861310"/>
          </a:xfrm>
          <a:prstGeom prst="rect">
            <a:avLst/>
          </a:prstGeom>
          <a:noFill/>
        </p:spPr>
        <p:txBody>
          <a:bodyPr wrap="square" rtlCol="0" anchor="t">
            <a:spAutoFit/>
          </a:bodyPr>
          <a:lstStyle/>
          <a:p>
            <a:pPr indent="457200" fontAlgn="auto">
              <a:lnSpc>
                <a:spcPct val="150000"/>
              </a:lnSpc>
              <a:buFont typeface="Arial" panose="020B0604020202020204" pitchFamily="34" charset="0"/>
              <a:buNone/>
            </a:pPr>
            <a:r>
              <a:rPr lang="zh-CN" altLang="en-US" sz="2000">
                <a:latin typeface="+mn-ea"/>
                <a:cs typeface="+mn-ea"/>
                <a:sym typeface="+mn-ea"/>
              </a:rPr>
              <a:t>漫画中教士压在农民的前半身，贵族压在后半身。老农衣衫褴褛面容憔悴，勉强支撑佝偻欲仆的身体。</a:t>
            </a:r>
            <a:endParaRPr lang="zh-CN" altLang="en-US" sz="2000">
              <a:latin typeface="+mn-ea"/>
              <a:cs typeface="+mn-ea"/>
            </a:endParaRPr>
          </a:p>
          <a:p>
            <a:pPr indent="457200" fontAlgn="auto">
              <a:lnSpc>
                <a:spcPct val="150000"/>
              </a:lnSpc>
              <a:buFont typeface="Arial" panose="020B0604020202020204" pitchFamily="34" charset="0"/>
              <a:buNone/>
            </a:pPr>
            <a:r>
              <a:rPr lang="zh-CN" altLang="en-US" sz="2000">
                <a:latin typeface="+mn-ea"/>
                <a:cs typeface="+mn-ea"/>
                <a:sym typeface="+mn-ea"/>
              </a:rPr>
              <a:t>    地主的鸽子在啄食他的庄稼，兔子在吃他的青草，但他不能驱赶。他的口袋里还露出催交王粮的通知单，而教士的衣袋里装满逼交各项供奉教堂的税单。</a:t>
            </a:r>
            <a:r>
              <a:rPr lang="zh-CN" altLang="en-US" sz="2000" b="1">
                <a:solidFill>
                  <a:srgbClr val="BA2121"/>
                </a:solidFill>
                <a:latin typeface="+mn-ea"/>
                <a:cs typeface="+mn-ea"/>
                <a:sym typeface="+mn-ea"/>
              </a:rPr>
              <a:t>它是大革命前法国社会的真实写照。</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601" name="Group 4"/>
          <p:cNvGrpSpPr/>
          <p:nvPr/>
        </p:nvGrpSpPr>
        <p:grpSpPr bwMode="auto">
          <a:xfrm>
            <a:off x="1684655" y="1257300"/>
            <a:ext cx="8781600" cy="4713102"/>
            <a:chOff x="384" y="816"/>
            <a:chExt cx="4761" cy="3361"/>
          </a:xfrm>
        </p:grpSpPr>
        <p:sp>
          <p:nvSpPr>
            <p:cNvPr id="25617" name="Line 5"/>
            <p:cNvSpPr>
              <a:spLocks noChangeShapeType="1"/>
            </p:cNvSpPr>
            <p:nvPr/>
          </p:nvSpPr>
          <p:spPr bwMode="auto">
            <a:xfrm>
              <a:off x="2630" y="816"/>
              <a:ext cx="2514" cy="3360"/>
            </a:xfrm>
            <a:prstGeom prst="line">
              <a:avLst/>
            </a:prstGeom>
            <a:noFill/>
            <a:ln w="57150">
              <a:solidFill>
                <a:schemeClr val="bg1">
                  <a:lumMod val="85000"/>
                </a:schemeClr>
              </a:solidFill>
              <a:round/>
            </a:ln>
          </p:spPr>
          <p:txBody>
            <a:bodyPr/>
            <a:lstStyle/>
            <a:p>
              <a:endParaRPr lang="zh-CN" altLang="en-US"/>
            </a:p>
          </p:txBody>
        </p:sp>
        <p:sp>
          <p:nvSpPr>
            <p:cNvPr id="25618" name="Line 6"/>
            <p:cNvSpPr>
              <a:spLocks noChangeShapeType="1"/>
            </p:cNvSpPr>
            <p:nvPr/>
          </p:nvSpPr>
          <p:spPr bwMode="auto">
            <a:xfrm>
              <a:off x="384" y="4176"/>
              <a:ext cx="4761" cy="1"/>
            </a:xfrm>
            <a:prstGeom prst="line">
              <a:avLst/>
            </a:prstGeom>
            <a:noFill/>
            <a:ln w="57150">
              <a:solidFill>
                <a:schemeClr val="bg1">
                  <a:lumMod val="85000"/>
                </a:schemeClr>
              </a:solidFill>
              <a:round/>
            </a:ln>
          </p:spPr>
          <p:txBody>
            <a:bodyPr/>
            <a:lstStyle/>
            <a:p>
              <a:endParaRPr lang="zh-CN" altLang="en-US"/>
            </a:p>
          </p:txBody>
        </p:sp>
        <p:sp>
          <p:nvSpPr>
            <p:cNvPr id="25619" name="Line 7"/>
            <p:cNvSpPr>
              <a:spLocks noChangeShapeType="1"/>
            </p:cNvSpPr>
            <p:nvPr/>
          </p:nvSpPr>
          <p:spPr bwMode="auto">
            <a:xfrm flipH="1">
              <a:off x="405" y="816"/>
              <a:ext cx="2242" cy="3360"/>
            </a:xfrm>
            <a:prstGeom prst="line">
              <a:avLst/>
            </a:prstGeom>
            <a:noFill/>
            <a:ln w="57150">
              <a:solidFill>
                <a:schemeClr val="bg1">
                  <a:lumMod val="85000"/>
                </a:schemeClr>
              </a:solidFill>
              <a:round/>
            </a:ln>
          </p:spPr>
          <p:txBody>
            <a:bodyPr/>
            <a:lstStyle/>
            <a:p>
              <a:endParaRPr lang="zh-CN" altLang="en-US"/>
            </a:p>
          </p:txBody>
        </p:sp>
        <p:sp>
          <p:nvSpPr>
            <p:cNvPr id="25620" name="Line 8"/>
            <p:cNvSpPr>
              <a:spLocks noChangeShapeType="1"/>
            </p:cNvSpPr>
            <p:nvPr/>
          </p:nvSpPr>
          <p:spPr bwMode="auto">
            <a:xfrm>
              <a:off x="2112" y="1632"/>
              <a:ext cx="1134" cy="0"/>
            </a:xfrm>
            <a:prstGeom prst="line">
              <a:avLst/>
            </a:prstGeom>
            <a:noFill/>
            <a:ln w="57150">
              <a:solidFill>
                <a:schemeClr val="bg1">
                  <a:lumMod val="85000"/>
                </a:schemeClr>
              </a:solidFill>
              <a:round/>
            </a:ln>
          </p:spPr>
          <p:txBody>
            <a:bodyPr/>
            <a:lstStyle/>
            <a:p>
              <a:endParaRPr lang="zh-CN" altLang="en-US"/>
            </a:p>
          </p:txBody>
        </p:sp>
        <p:sp>
          <p:nvSpPr>
            <p:cNvPr id="25621" name="Line 9"/>
            <p:cNvSpPr>
              <a:spLocks noChangeShapeType="1"/>
            </p:cNvSpPr>
            <p:nvPr/>
          </p:nvSpPr>
          <p:spPr bwMode="auto">
            <a:xfrm flipV="1">
              <a:off x="1776" y="2107"/>
              <a:ext cx="1836" cy="5"/>
            </a:xfrm>
            <a:prstGeom prst="line">
              <a:avLst/>
            </a:prstGeom>
            <a:noFill/>
            <a:ln w="57150">
              <a:solidFill>
                <a:schemeClr val="bg1">
                  <a:lumMod val="85000"/>
                </a:schemeClr>
              </a:solidFill>
              <a:round/>
            </a:ln>
          </p:spPr>
          <p:txBody>
            <a:bodyPr/>
            <a:lstStyle/>
            <a:p>
              <a:endParaRPr lang="zh-CN" altLang="en-US"/>
            </a:p>
          </p:txBody>
        </p:sp>
      </p:grpSp>
      <p:sp>
        <p:nvSpPr>
          <p:cNvPr id="4101" name="Text Box 18"/>
          <p:cNvSpPr txBox="1"/>
          <p:nvPr/>
        </p:nvSpPr>
        <p:spPr>
          <a:xfrm>
            <a:off x="8045450" y="1790700"/>
            <a:ext cx="1836738" cy="479425"/>
          </a:xfrm>
          <a:prstGeom prst="rect">
            <a:avLst/>
          </a:prstGeom>
          <a:noFill/>
          <a:ln w="9525">
            <a:noFill/>
          </a:ln>
        </p:spPr>
        <p:txBody>
          <a:bodyPr lIns="97971" tIns="48985" rIns="97971" bIns="48985">
            <a:spAutoFit/>
          </a:bodyPr>
          <a:lstStyle/>
          <a:p>
            <a:pPr defTabSz="1028700" fontAlgn="auto">
              <a:spcBef>
                <a:spcPct val="50000"/>
              </a:spcBef>
              <a:spcAft>
                <a:spcPts val="0"/>
              </a:spcAft>
              <a:defRPr/>
            </a:pPr>
            <a:r>
              <a:rPr lang="zh-CN" altLang="en-US" sz="2570" b="1" dirty="0">
                <a:solidFill>
                  <a:srgbClr val="BA2121"/>
                </a:solidFill>
                <a:latin typeface="宋体" panose="02010600030101010101" pitchFamily="2" charset="-122"/>
                <a:ea typeface="+mn-ea"/>
              </a:rPr>
              <a:t>第一等级</a:t>
            </a:r>
          </a:p>
        </p:txBody>
      </p:sp>
      <p:sp>
        <p:nvSpPr>
          <p:cNvPr id="4103" name="Text Box 12"/>
          <p:cNvSpPr txBox="1"/>
          <p:nvPr/>
        </p:nvSpPr>
        <p:spPr>
          <a:xfrm>
            <a:off x="5318919" y="1803083"/>
            <a:ext cx="1027113" cy="466725"/>
          </a:xfrm>
          <a:prstGeom prst="rect">
            <a:avLst/>
          </a:prstGeom>
          <a:noFill/>
          <a:ln w="9525">
            <a:noFill/>
          </a:ln>
        </p:spPr>
        <p:txBody>
          <a:bodyPr lIns="97971" tIns="48985" rIns="97971" bIns="48985">
            <a:spAutoFit/>
          </a:bodyPr>
          <a:lstStyle/>
          <a:p>
            <a:pPr algn="ctr" defTabSz="1028700" fontAlgn="auto">
              <a:spcBef>
                <a:spcPct val="50000"/>
              </a:spcBef>
              <a:spcAft>
                <a:spcPts val="0"/>
              </a:spcAft>
              <a:defRPr/>
            </a:pPr>
            <a:r>
              <a:rPr lang="zh-CN" altLang="en-US" sz="2400" b="1" dirty="0">
                <a:solidFill>
                  <a:srgbClr val="124E8C"/>
                </a:solidFill>
                <a:latin typeface="+mn-ea"/>
              </a:rPr>
              <a:t>教士</a:t>
            </a:r>
          </a:p>
        </p:txBody>
      </p:sp>
      <p:sp>
        <p:nvSpPr>
          <p:cNvPr id="4104" name="Text Box 13"/>
          <p:cNvSpPr txBox="1"/>
          <p:nvPr/>
        </p:nvSpPr>
        <p:spPr>
          <a:xfrm>
            <a:off x="5232401" y="2483168"/>
            <a:ext cx="1200150" cy="466725"/>
          </a:xfrm>
          <a:prstGeom prst="rect">
            <a:avLst/>
          </a:prstGeom>
          <a:noFill/>
          <a:ln w="9525">
            <a:noFill/>
          </a:ln>
        </p:spPr>
        <p:txBody>
          <a:bodyPr lIns="97971" tIns="48985" rIns="97971" bIns="48985">
            <a:spAutoFit/>
          </a:bodyPr>
          <a:lstStyle/>
          <a:p>
            <a:pPr algn="ctr" defTabSz="1028700" fontAlgn="auto">
              <a:spcBef>
                <a:spcPct val="50000"/>
              </a:spcBef>
              <a:spcAft>
                <a:spcPts val="0"/>
              </a:spcAft>
              <a:defRPr/>
            </a:pPr>
            <a:r>
              <a:rPr lang="zh-CN" altLang="en-US" sz="2400" b="1" dirty="0">
                <a:solidFill>
                  <a:srgbClr val="124E8C"/>
                </a:solidFill>
                <a:latin typeface="+mn-ea"/>
              </a:rPr>
              <a:t>贵族</a:t>
            </a:r>
          </a:p>
        </p:txBody>
      </p:sp>
      <p:sp>
        <p:nvSpPr>
          <p:cNvPr id="4105" name="Text Box 14"/>
          <p:cNvSpPr txBox="1"/>
          <p:nvPr/>
        </p:nvSpPr>
        <p:spPr>
          <a:xfrm>
            <a:off x="4803776" y="3631883"/>
            <a:ext cx="2057400" cy="528320"/>
          </a:xfrm>
          <a:prstGeom prst="rect">
            <a:avLst/>
          </a:prstGeom>
          <a:noFill/>
          <a:ln w="9525">
            <a:noFill/>
          </a:ln>
        </p:spPr>
        <p:txBody>
          <a:bodyPr lIns="97971" tIns="48985" rIns="97971" bIns="48985">
            <a:spAutoFit/>
          </a:bodyPr>
          <a:lstStyle/>
          <a:p>
            <a:pPr algn="ctr" defTabSz="1028700" fontAlgn="auto">
              <a:spcBef>
                <a:spcPct val="50000"/>
              </a:spcBef>
              <a:spcAft>
                <a:spcPts val="0"/>
              </a:spcAft>
              <a:defRPr/>
            </a:pPr>
            <a:r>
              <a:rPr lang="zh-CN" altLang="en-US" sz="2800" b="1" dirty="0">
                <a:solidFill>
                  <a:srgbClr val="124E8C"/>
                </a:solidFill>
                <a:latin typeface="+mn-ea"/>
              </a:rPr>
              <a:t>资产阶级</a:t>
            </a:r>
          </a:p>
        </p:txBody>
      </p:sp>
      <p:sp>
        <p:nvSpPr>
          <p:cNvPr id="4106" name="Text Box 15"/>
          <p:cNvSpPr txBox="1"/>
          <p:nvPr/>
        </p:nvSpPr>
        <p:spPr>
          <a:xfrm>
            <a:off x="4635501" y="4395470"/>
            <a:ext cx="2393950" cy="466725"/>
          </a:xfrm>
          <a:prstGeom prst="rect">
            <a:avLst/>
          </a:prstGeom>
          <a:noFill/>
          <a:ln w="9525">
            <a:noFill/>
          </a:ln>
        </p:spPr>
        <p:txBody>
          <a:bodyPr lIns="97971" tIns="48985" rIns="97971" bIns="48985">
            <a:spAutoFit/>
          </a:bodyPr>
          <a:lstStyle/>
          <a:p>
            <a:pPr algn="ctr" defTabSz="1028700" fontAlgn="auto">
              <a:spcBef>
                <a:spcPct val="50000"/>
              </a:spcBef>
              <a:spcAft>
                <a:spcPts val="0"/>
              </a:spcAft>
              <a:defRPr/>
            </a:pPr>
            <a:r>
              <a:rPr lang="zh-CN" altLang="en-US" sz="2400" b="1" dirty="0">
                <a:solidFill>
                  <a:srgbClr val="124E8C"/>
                </a:solidFill>
                <a:latin typeface="+mn-ea"/>
                <a:cs typeface="+mn-ea"/>
              </a:rPr>
              <a:t>工匠  农民</a:t>
            </a:r>
          </a:p>
        </p:txBody>
      </p:sp>
      <p:sp>
        <p:nvSpPr>
          <p:cNvPr id="4107" name="Text Box 16"/>
          <p:cNvSpPr txBox="1"/>
          <p:nvPr/>
        </p:nvSpPr>
        <p:spPr>
          <a:xfrm>
            <a:off x="4760278" y="5097145"/>
            <a:ext cx="2143125" cy="466725"/>
          </a:xfrm>
          <a:prstGeom prst="rect">
            <a:avLst/>
          </a:prstGeom>
          <a:noFill/>
          <a:ln w="9525">
            <a:noFill/>
          </a:ln>
        </p:spPr>
        <p:txBody>
          <a:bodyPr lIns="97971" tIns="48985" rIns="97971" bIns="48985">
            <a:spAutoFit/>
          </a:bodyPr>
          <a:lstStyle/>
          <a:p>
            <a:pPr algn="ctr" defTabSz="1028700" fontAlgn="auto">
              <a:spcBef>
                <a:spcPct val="50000"/>
              </a:spcBef>
              <a:spcAft>
                <a:spcPts val="0"/>
              </a:spcAft>
              <a:defRPr/>
            </a:pPr>
            <a:r>
              <a:rPr lang="zh-CN" altLang="en-US" sz="2400" b="1" dirty="0">
                <a:solidFill>
                  <a:srgbClr val="124E8C"/>
                </a:solidFill>
                <a:latin typeface="+mn-ea"/>
              </a:rPr>
              <a:t>城市贫民</a:t>
            </a:r>
          </a:p>
        </p:txBody>
      </p:sp>
      <p:sp>
        <p:nvSpPr>
          <p:cNvPr id="4108" name="AutoShape 17"/>
          <p:cNvSpPr/>
          <p:nvPr/>
        </p:nvSpPr>
        <p:spPr>
          <a:xfrm>
            <a:off x="9116060" y="4330383"/>
            <a:ext cx="608013" cy="220662"/>
          </a:xfrm>
          <a:prstGeom prst="leftArrow">
            <a:avLst>
              <a:gd name="adj1" fmla="val 50000"/>
              <a:gd name="adj2" fmla="val 68835"/>
            </a:avLst>
          </a:prstGeom>
          <a:solidFill>
            <a:schemeClr val="bg1">
              <a:lumMod val="85000"/>
            </a:schemeClr>
          </a:solidFill>
          <a:ln w="9525" cap="flat" cmpd="sng">
            <a:noFill/>
            <a:prstDash val="solid"/>
            <a:miter/>
            <a:headEnd type="none" w="med" len="med"/>
            <a:tailEnd type="none" w="med" len="med"/>
          </a:ln>
        </p:spPr>
        <p:txBody>
          <a:bodyPr wrap="none" lIns="97971" tIns="48985" rIns="97971" bIns="48985" anchor="ctr"/>
          <a:lstStyle/>
          <a:p>
            <a:pPr defTabSz="1028700" fontAlgn="auto">
              <a:spcBef>
                <a:spcPts val="0"/>
              </a:spcBef>
              <a:spcAft>
                <a:spcPts val="0"/>
              </a:spcAft>
              <a:defRPr/>
            </a:pPr>
            <a:endParaRPr lang="zh-CN" altLang="en-US" sz="1905" dirty="0">
              <a:latin typeface="Arial" panose="020B0604020202020204" pitchFamily="34" charset="0"/>
              <a:ea typeface="+mn-ea"/>
            </a:endParaRPr>
          </a:p>
        </p:txBody>
      </p:sp>
      <p:sp>
        <p:nvSpPr>
          <p:cNvPr id="4109" name="Text Box 19"/>
          <p:cNvSpPr txBox="1"/>
          <p:nvPr/>
        </p:nvSpPr>
        <p:spPr>
          <a:xfrm>
            <a:off x="8562658" y="2594928"/>
            <a:ext cx="1714500" cy="479425"/>
          </a:xfrm>
          <a:prstGeom prst="rect">
            <a:avLst/>
          </a:prstGeom>
          <a:noFill/>
          <a:ln w="9525">
            <a:noFill/>
          </a:ln>
        </p:spPr>
        <p:txBody>
          <a:bodyPr lIns="97971" tIns="48985" rIns="97971" bIns="48985">
            <a:spAutoFit/>
          </a:bodyPr>
          <a:lstStyle/>
          <a:p>
            <a:pPr defTabSz="1028700" fontAlgn="auto">
              <a:spcBef>
                <a:spcPct val="50000"/>
              </a:spcBef>
              <a:spcAft>
                <a:spcPts val="0"/>
              </a:spcAft>
              <a:defRPr/>
            </a:pPr>
            <a:r>
              <a:rPr lang="zh-CN" altLang="en-US" sz="2570" b="1" dirty="0">
                <a:solidFill>
                  <a:srgbClr val="BA2121"/>
                </a:solidFill>
                <a:latin typeface="宋体" panose="02010600030101010101" pitchFamily="2" charset="-122"/>
                <a:ea typeface="+mn-ea"/>
              </a:rPr>
              <a:t>第二等级</a:t>
            </a:r>
          </a:p>
        </p:txBody>
      </p:sp>
      <p:sp>
        <p:nvSpPr>
          <p:cNvPr id="4110" name="Text Box 20"/>
          <p:cNvSpPr txBox="1"/>
          <p:nvPr/>
        </p:nvSpPr>
        <p:spPr>
          <a:xfrm>
            <a:off x="9882188" y="4160520"/>
            <a:ext cx="1714500" cy="479425"/>
          </a:xfrm>
          <a:prstGeom prst="rect">
            <a:avLst/>
          </a:prstGeom>
          <a:noFill/>
          <a:ln w="9525">
            <a:noFill/>
          </a:ln>
        </p:spPr>
        <p:txBody>
          <a:bodyPr lIns="97971" tIns="48985" rIns="97971" bIns="48985">
            <a:spAutoFit/>
          </a:bodyPr>
          <a:lstStyle/>
          <a:p>
            <a:pPr defTabSz="1028700" fontAlgn="auto">
              <a:spcBef>
                <a:spcPct val="50000"/>
              </a:spcBef>
              <a:spcAft>
                <a:spcPts val="0"/>
              </a:spcAft>
              <a:defRPr/>
            </a:pPr>
            <a:r>
              <a:rPr lang="zh-CN" altLang="en-US" sz="2570" b="1" dirty="0">
                <a:solidFill>
                  <a:srgbClr val="BA2121"/>
                </a:solidFill>
                <a:latin typeface="宋体" panose="02010600030101010101" pitchFamily="2" charset="-122"/>
                <a:ea typeface="+mn-ea"/>
              </a:rPr>
              <a:t>第三等级</a:t>
            </a:r>
          </a:p>
        </p:txBody>
      </p:sp>
      <p:sp>
        <p:nvSpPr>
          <p:cNvPr id="4111" name="Text Box 21"/>
          <p:cNvSpPr txBox="1"/>
          <p:nvPr/>
        </p:nvSpPr>
        <p:spPr>
          <a:xfrm>
            <a:off x="4094163" y="6162358"/>
            <a:ext cx="3476625" cy="466725"/>
          </a:xfrm>
          <a:prstGeom prst="rect">
            <a:avLst/>
          </a:prstGeom>
          <a:noFill/>
          <a:ln w="9525">
            <a:noFill/>
          </a:ln>
        </p:spPr>
        <p:txBody>
          <a:bodyPr lIns="97971" tIns="48985" rIns="97971" bIns="48985">
            <a:spAutoFit/>
          </a:bodyPr>
          <a:lstStyle/>
          <a:p>
            <a:pPr algn="ctr" defTabSz="1028700" fontAlgn="auto">
              <a:spcBef>
                <a:spcPct val="50000"/>
              </a:spcBef>
              <a:spcAft>
                <a:spcPts val="0"/>
              </a:spcAft>
              <a:defRPr/>
            </a:pPr>
            <a:r>
              <a:rPr lang="zh-CN" altLang="en-US" sz="2400" b="1" dirty="0">
                <a:solidFill>
                  <a:srgbClr val="124E8C"/>
                </a:solidFill>
                <a:latin typeface="+mn-ea"/>
              </a:rPr>
              <a:t>法国社会等级制度</a:t>
            </a:r>
          </a:p>
        </p:txBody>
      </p:sp>
      <p:sp>
        <p:nvSpPr>
          <p:cNvPr id="4112" name="AutoShape 23"/>
          <p:cNvSpPr/>
          <p:nvPr/>
        </p:nvSpPr>
        <p:spPr>
          <a:xfrm>
            <a:off x="7745095" y="2711450"/>
            <a:ext cx="608013" cy="220663"/>
          </a:xfrm>
          <a:prstGeom prst="leftArrow">
            <a:avLst>
              <a:gd name="adj1" fmla="val 50000"/>
              <a:gd name="adj2" fmla="val 68835"/>
            </a:avLst>
          </a:prstGeom>
          <a:solidFill>
            <a:schemeClr val="bg1">
              <a:lumMod val="85000"/>
            </a:schemeClr>
          </a:solidFill>
          <a:ln w="9525" cap="flat" cmpd="sng">
            <a:noFill/>
            <a:prstDash val="solid"/>
            <a:miter/>
            <a:headEnd type="none" w="med" len="med"/>
            <a:tailEnd type="none" w="med" len="med"/>
          </a:ln>
        </p:spPr>
        <p:txBody>
          <a:bodyPr wrap="none" lIns="97971" tIns="48985" rIns="97971" bIns="48985" anchor="ctr"/>
          <a:lstStyle/>
          <a:p>
            <a:pPr defTabSz="1028700" fontAlgn="auto">
              <a:spcBef>
                <a:spcPts val="0"/>
              </a:spcBef>
              <a:spcAft>
                <a:spcPts val="0"/>
              </a:spcAft>
              <a:defRPr/>
            </a:pPr>
            <a:endParaRPr lang="zh-CN" altLang="en-US" sz="1905" dirty="0">
              <a:latin typeface="Arial" panose="020B0604020202020204" pitchFamily="34" charset="0"/>
              <a:ea typeface="+mn-ea"/>
            </a:endParaRPr>
          </a:p>
        </p:txBody>
      </p:sp>
      <p:sp>
        <p:nvSpPr>
          <p:cNvPr id="4113" name="AutoShape 24"/>
          <p:cNvSpPr/>
          <p:nvPr/>
        </p:nvSpPr>
        <p:spPr>
          <a:xfrm>
            <a:off x="7030403" y="1925955"/>
            <a:ext cx="608012" cy="220663"/>
          </a:xfrm>
          <a:prstGeom prst="leftArrow">
            <a:avLst>
              <a:gd name="adj1" fmla="val 50000"/>
              <a:gd name="adj2" fmla="val 68835"/>
            </a:avLst>
          </a:prstGeom>
          <a:solidFill>
            <a:schemeClr val="bg1">
              <a:lumMod val="85000"/>
            </a:schemeClr>
          </a:solidFill>
          <a:ln w="9525" cap="flat" cmpd="sng">
            <a:noFill/>
            <a:prstDash val="solid"/>
            <a:miter/>
            <a:headEnd type="none" w="med" len="med"/>
            <a:tailEnd type="none" w="med" len="med"/>
          </a:ln>
        </p:spPr>
        <p:txBody>
          <a:bodyPr wrap="none" lIns="97971" tIns="48985" rIns="97971" bIns="48985" anchor="ctr"/>
          <a:lstStyle/>
          <a:p>
            <a:pPr defTabSz="1028700" fontAlgn="auto">
              <a:spcBef>
                <a:spcPts val="0"/>
              </a:spcBef>
              <a:spcAft>
                <a:spcPts val="0"/>
              </a:spcAft>
              <a:defRPr/>
            </a:pPr>
            <a:endParaRPr lang="zh-CN" altLang="en-US" sz="1905" dirty="0">
              <a:latin typeface="Arial" panose="020B0604020202020204" pitchFamily="34" charset="0"/>
              <a:ea typeface="+mn-ea"/>
            </a:endParaRPr>
          </a:p>
        </p:txBody>
      </p:sp>
      <p:sp>
        <p:nvSpPr>
          <p:cNvPr id="78877" name="Text Box 29"/>
          <p:cNvSpPr txBox="1"/>
          <p:nvPr/>
        </p:nvSpPr>
        <p:spPr>
          <a:xfrm>
            <a:off x="1723390" y="2893378"/>
            <a:ext cx="506413" cy="1920875"/>
          </a:xfrm>
          <a:prstGeom prst="rect">
            <a:avLst/>
          </a:prstGeom>
          <a:noFill/>
          <a:ln w="9525">
            <a:noFill/>
          </a:ln>
        </p:spPr>
        <p:txBody>
          <a:bodyPr>
            <a:spAutoFit/>
          </a:bodyPr>
          <a:lstStyle/>
          <a:p>
            <a:pPr fontAlgn="auto">
              <a:spcBef>
                <a:spcPct val="50000"/>
              </a:spcBef>
              <a:spcAft>
                <a:spcPts val="0"/>
              </a:spcAft>
              <a:defRPr/>
            </a:pPr>
            <a:r>
              <a:rPr lang="zh-CN" altLang="en-US" sz="3050" b="1" dirty="0">
                <a:solidFill>
                  <a:srgbClr val="BA2121"/>
                </a:solidFill>
                <a:latin typeface="Arial" panose="020B0604020202020204" pitchFamily="34" charset="0"/>
                <a:ea typeface="+mn-ea"/>
              </a:rPr>
              <a:t>有钱无权</a:t>
            </a:r>
          </a:p>
        </p:txBody>
      </p:sp>
      <p:sp>
        <p:nvSpPr>
          <p:cNvPr id="121883" name="AutoShape 27"/>
          <p:cNvSpPr>
            <a:spLocks noChangeArrowheads="1"/>
          </p:cNvSpPr>
          <p:nvPr/>
        </p:nvSpPr>
        <p:spPr bwMode="auto">
          <a:xfrm>
            <a:off x="2855913" y="3565525"/>
            <a:ext cx="1628775" cy="577850"/>
          </a:xfrm>
          <a:prstGeom prst="rightArrow">
            <a:avLst>
              <a:gd name="adj1" fmla="val 50000"/>
              <a:gd name="adj2" fmla="val 70467"/>
            </a:avLst>
          </a:prstGeom>
          <a:solidFill>
            <a:schemeClr val="bg1">
              <a:lumMod val="85000"/>
            </a:schemeClr>
          </a:solidFill>
          <a:ln w="9525">
            <a:noFill/>
            <a:miter lim="800000"/>
          </a:ln>
        </p:spPr>
        <p:txBody>
          <a:bodyPr wrap="none" anchor="ctr"/>
          <a:lstStyle/>
          <a:p>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3837899"/>
          <p:cNvPicPr>
            <a:picLocks noChangeAspect="1"/>
          </p:cNvPicPr>
          <p:nvPr/>
        </p:nvPicPr>
        <p:blipFill>
          <a:blip r:embed="rId3"/>
          <a:stretch>
            <a:fillRect/>
          </a:stretch>
        </p:blipFill>
        <p:spPr>
          <a:xfrm rot="16200000" flipV="1">
            <a:off x="4989195" y="-326390"/>
            <a:ext cx="2229485" cy="12202160"/>
          </a:xfrm>
          <a:prstGeom prst="rect">
            <a:avLst/>
          </a:prstGeom>
        </p:spPr>
      </p:pic>
      <p:sp>
        <p:nvSpPr>
          <p:cNvPr id="19" name="圆角矩形 18"/>
          <p:cNvSpPr/>
          <p:nvPr/>
        </p:nvSpPr>
        <p:spPr>
          <a:xfrm>
            <a:off x="733425" y="1558290"/>
            <a:ext cx="10896600" cy="4969510"/>
          </a:xfrm>
          <a:prstGeom prst="roundRect">
            <a:avLst>
              <a:gd name="adj" fmla="val 8316"/>
            </a:avLst>
          </a:prstGeom>
          <a:solidFill>
            <a:schemeClr val="bg1"/>
          </a:solidFill>
          <a:ln>
            <a:solidFill>
              <a:srgbClr val="124E8C"/>
            </a:solid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9660" y="1252855"/>
            <a:ext cx="3525520" cy="5207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ea typeface="微软雅黑" panose="020B0503020204020204" pitchFamily="34" charset="-122"/>
                <a:sym typeface="+mn-ea"/>
              </a:rPr>
              <a:t>4</a:t>
            </a:r>
            <a:r>
              <a:rPr lang="zh-CN" altLang="en-US" sz="2000" b="1">
                <a:solidFill>
                  <a:schemeClr val="bg1"/>
                </a:solidFill>
                <a:ea typeface="微软雅黑" panose="020B0503020204020204" pitchFamily="34" charset="-122"/>
                <a:sym typeface="+mn-ea"/>
              </a:rPr>
              <a:t>、法国大革命背景四</a:t>
            </a:r>
            <a:endParaRPr lang="zh-CN" altLang="en-US" sz="2000" b="1" dirty="0">
              <a:solidFill>
                <a:schemeClr val="bg1"/>
              </a:solidFill>
              <a:latin typeface="阿里巴巴普惠体 B" panose="00020600040101010101" charset="-122"/>
              <a:ea typeface="微软雅黑" panose="020B0503020204020204" pitchFamily="34" charset="-122"/>
              <a:sym typeface="+mn-ea"/>
            </a:endParaRPr>
          </a:p>
        </p:txBody>
      </p:sp>
      <p:sp>
        <p:nvSpPr>
          <p:cNvPr id="2" name="文本框 1"/>
          <p:cNvSpPr txBox="1"/>
          <p:nvPr/>
        </p:nvSpPr>
        <p:spPr>
          <a:xfrm>
            <a:off x="1089660" y="2470150"/>
            <a:ext cx="4450080" cy="460375"/>
          </a:xfrm>
          <a:prstGeom prst="rect">
            <a:avLst/>
          </a:prstGeom>
          <a:noFill/>
        </p:spPr>
        <p:txBody>
          <a:bodyPr wrap="none" rtlCol="0" anchor="t">
            <a:spAutoFit/>
          </a:bodyPr>
          <a:lstStyle/>
          <a:p>
            <a:r>
              <a:rPr lang="zh-CN" altLang="en-US" sz="2400" b="1">
                <a:solidFill>
                  <a:srgbClr val="C00000"/>
                </a:solidFill>
                <a:ea typeface="微软雅黑" panose="020B0503020204020204" pitchFamily="34" charset="-122"/>
                <a:sym typeface="+mn-ea"/>
              </a:rPr>
              <a:t>统治阶级挥霍无度，财政困难。</a:t>
            </a:r>
          </a:p>
        </p:txBody>
      </p:sp>
      <p:sp>
        <p:nvSpPr>
          <p:cNvPr id="4" name="文本框 3"/>
          <p:cNvSpPr txBox="1"/>
          <p:nvPr/>
        </p:nvSpPr>
        <p:spPr>
          <a:xfrm>
            <a:off x="1089660" y="3121660"/>
            <a:ext cx="5075555" cy="2399665"/>
          </a:xfrm>
          <a:prstGeom prst="rect">
            <a:avLst/>
          </a:prstGeom>
          <a:noFill/>
        </p:spPr>
        <p:txBody>
          <a:bodyPr wrap="square" rtlCol="0" anchor="t">
            <a:spAutoFit/>
          </a:bodyPr>
          <a:lstStyle/>
          <a:p>
            <a:pPr indent="457200" algn="l">
              <a:lnSpc>
                <a:spcPct val="150000"/>
              </a:lnSpc>
              <a:spcBef>
                <a:spcPct val="20000"/>
              </a:spcBef>
              <a:buClrTx/>
              <a:buSzTx/>
              <a:buFont typeface="Arial" panose="020B0604020202020204" pitchFamily="34" charset="0"/>
            </a:pPr>
            <a:r>
              <a:rPr lang="zh-CN" altLang="en-US" sz="2000">
                <a:latin typeface="+mn-ea"/>
                <a:cs typeface="+mn-ea"/>
                <a:sym typeface="+mn-ea"/>
              </a:rPr>
              <a:t>大革命前，在法国的宫廷内，国王及其家属和贵族们，穷奢极欲</a:t>
            </a:r>
            <a:r>
              <a:rPr lang="zh-CN" altLang="en-US" sz="2000" b="1">
                <a:solidFill>
                  <a:srgbClr val="C00000"/>
                </a:solidFill>
                <a:latin typeface="+mn-ea"/>
                <a:cs typeface="+mn-ea"/>
                <a:sym typeface="+mn-ea"/>
              </a:rPr>
              <a:t>路易十六夫妇</a:t>
            </a:r>
            <a:r>
              <a:rPr lang="zh-CN" altLang="en-US" sz="2000">
                <a:latin typeface="+mn-ea"/>
                <a:cs typeface="+mn-ea"/>
                <a:sym typeface="+mn-ea"/>
              </a:rPr>
              <a:t>更是挥金如土。政府财政常常入不敷出，1788年，政府收入有503亿锂，但支出却需要629亿锂。</a:t>
            </a:r>
            <a:endParaRPr lang="zh-CN" altLang="en-US" sz="2000">
              <a:latin typeface="+mn-ea"/>
              <a:cs typeface="+mn-ea"/>
            </a:endParaRPr>
          </a:p>
        </p:txBody>
      </p:sp>
      <p:pic>
        <p:nvPicPr>
          <p:cNvPr id="6" name="图片 5"/>
          <p:cNvPicPr>
            <a:picLocks noChangeAspect="1"/>
          </p:cNvPicPr>
          <p:nvPr/>
        </p:nvPicPr>
        <p:blipFill>
          <a:blip r:embed="rId4"/>
          <a:stretch>
            <a:fillRect/>
          </a:stretch>
        </p:blipFill>
        <p:spPr>
          <a:xfrm>
            <a:off x="6236335" y="2308225"/>
            <a:ext cx="4984115" cy="332295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9"/>
          <p:cNvPicPr>
            <a:picLocks noChangeAspect="1"/>
          </p:cNvPicPr>
          <p:nvPr/>
        </p:nvPicPr>
        <p:blipFill>
          <a:blip r:embed="rId3"/>
          <a:stretch>
            <a:fillRect/>
          </a:stretch>
        </p:blipFill>
        <p:spPr>
          <a:xfrm>
            <a:off x="4705350" y="1396365"/>
            <a:ext cx="1390015" cy="614680"/>
          </a:xfrm>
          <a:prstGeom prst="rect">
            <a:avLst/>
          </a:prstGeom>
        </p:spPr>
      </p:pic>
      <p:pic>
        <p:nvPicPr>
          <p:cNvPr id="2" name="图片 1" descr="9"/>
          <p:cNvPicPr>
            <a:picLocks noChangeAspect="1"/>
          </p:cNvPicPr>
          <p:nvPr/>
        </p:nvPicPr>
        <p:blipFill>
          <a:blip r:embed="rId3"/>
          <a:stretch>
            <a:fillRect/>
          </a:stretch>
        </p:blipFill>
        <p:spPr>
          <a:xfrm>
            <a:off x="619760" y="1565275"/>
            <a:ext cx="1390015" cy="614680"/>
          </a:xfrm>
          <a:prstGeom prst="rect">
            <a:avLst/>
          </a:prstGeom>
        </p:spPr>
      </p:pic>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55" name="Text Box 18"/>
          <p:cNvSpPr txBox="1">
            <a:spLocks noChangeArrowheads="1"/>
          </p:cNvSpPr>
          <p:nvPr/>
        </p:nvSpPr>
        <p:spPr bwMode="auto">
          <a:xfrm>
            <a:off x="1082675" y="1565275"/>
            <a:ext cx="5012690" cy="521970"/>
          </a:xfrm>
          <a:prstGeom prst="rect">
            <a:avLst/>
          </a:prstGeom>
          <a:noFill/>
          <a:ln w="9525">
            <a:noFill/>
            <a:miter lim="800000"/>
          </a:ln>
        </p:spPr>
        <p:txBody>
          <a:bodyPr wrap="square" lIns="0" rIns="0">
            <a:spAutoFit/>
          </a:bodyPr>
          <a:lstStyle/>
          <a:p>
            <a:pPr algn="l">
              <a:spcBef>
                <a:spcPct val="50000"/>
              </a:spcBef>
              <a:buClrTx/>
              <a:buSzTx/>
              <a:buFontTx/>
            </a:pPr>
            <a:r>
              <a:rPr lang="zh-CN" altLang="en-US" sz="2800" dirty="0">
                <a:solidFill>
                  <a:srgbClr val="C00000"/>
                </a:solidFill>
                <a:latin typeface="阿里巴巴普惠体 B" panose="00020600040101010101" charset="-122"/>
                <a:ea typeface="阿里巴巴普惠体 B" panose="00020600040101010101" charset="-122"/>
              </a:rPr>
              <a:t>归纳、法国大革命爆发的原因</a:t>
            </a:r>
          </a:p>
        </p:txBody>
      </p:sp>
      <p:sp>
        <p:nvSpPr>
          <p:cNvPr id="558092" name="Text Box 12"/>
          <p:cNvSpPr txBox="1">
            <a:spLocks noChangeArrowheads="1"/>
          </p:cNvSpPr>
          <p:nvPr/>
        </p:nvSpPr>
        <p:spPr bwMode="auto">
          <a:xfrm>
            <a:off x="1082675" y="4801235"/>
            <a:ext cx="7292975" cy="460375"/>
          </a:xfrm>
          <a:prstGeom prst="rect">
            <a:avLst/>
          </a:prstGeom>
          <a:noFill/>
          <a:ln w="9525">
            <a:noFill/>
            <a:miter lim="800000"/>
          </a:ln>
        </p:spPr>
        <p:txBody>
          <a:bodyPr wrap="square" lIns="0" rIns="0">
            <a:spAutoFit/>
          </a:bodyPr>
          <a:lstStyle/>
          <a:p>
            <a:pPr>
              <a:spcBef>
                <a:spcPct val="50000"/>
              </a:spcBef>
            </a:pPr>
            <a:r>
              <a:rPr lang="zh-CN" altLang="en-US" sz="2400" dirty="0">
                <a:solidFill>
                  <a:srgbClr val="C00000"/>
                </a:solidFill>
                <a:latin typeface="阿里巴巴普惠体 B" panose="00020600040101010101" charset="-122"/>
                <a:ea typeface="阿里巴巴普惠体 B" panose="00020600040101010101" charset="-122"/>
              </a:rPr>
              <a:t>4.</a:t>
            </a:r>
            <a:r>
              <a:rPr lang="zh-CN" altLang="en-US" sz="2400" dirty="0">
                <a:solidFill>
                  <a:srgbClr val="C00000"/>
                </a:solidFill>
                <a:latin typeface="阿里巴巴普惠体 B" panose="00020600040101010101" charset="-122"/>
                <a:ea typeface="阿里巴巴普惠体 B" panose="00020600040101010101" charset="-122"/>
                <a:sym typeface="Arial" panose="020B0604020202020204" pitchFamily="34" charset="0"/>
              </a:rPr>
              <a:t>思想：</a:t>
            </a:r>
            <a:r>
              <a:rPr lang="zh-CN" altLang="en-US" sz="2400">
                <a:solidFill>
                  <a:schemeClr val="tx1">
                    <a:lumMod val="95000"/>
                    <a:lumOff val="5000"/>
                  </a:schemeClr>
                </a:solidFill>
                <a:latin typeface="+mj-ea"/>
                <a:ea typeface="+mj-ea"/>
                <a:cs typeface="+mj-ea"/>
                <a:sym typeface="Arial" panose="020B0604020202020204" pitchFamily="34" charset="0"/>
              </a:rPr>
              <a:t>启蒙思想为</a:t>
            </a:r>
            <a:r>
              <a:rPr lang="zh-CN" altLang="en-US" sz="2400">
                <a:solidFill>
                  <a:schemeClr val="tx1">
                    <a:lumMod val="95000"/>
                    <a:lumOff val="5000"/>
                  </a:schemeClr>
                </a:solidFill>
                <a:latin typeface="+mj-ea"/>
                <a:ea typeface="+mj-ea"/>
                <a:cs typeface="+mj-ea"/>
              </a:rPr>
              <a:t>资产阶级革命作了思想动员</a:t>
            </a:r>
          </a:p>
        </p:txBody>
      </p:sp>
      <p:sp>
        <p:nvSpPr>
          <p:cNvPr id="558093" name="Text Box 13"/>
          <p:cNvSpPr txBox="1">
            <a:spLocks noChangeArrowheads="1"/>
          </p:cNvSpPr>
          <p:nvPr/>
        </p:nvSpPr>
        <p:spPr bwMode="auto">
          <a:xfrm>
            <a:off x="1082675" y="5493385"/>
            <a:ext cx="7292975" cy="460375"/>
          </a:xfrm>
          <a:prstGeom prst="rect">
            <a:avLst/>
          </a:prstGeom>
          <a:noFill/>
          <a:ln w="9525">
            <a:noFill/>
            <a:miter lim="800000"/>
          </a:ln>
        </p:spPr>
        <p:txBody>
          <a:bodyPr wrap="square" lIns="0" rIns="0">
            <a:spAutoFit/>
          </a:bodyPr>
          <a:lstStyle/>
          <a:p>
            <a:pPr>
              <a:spcBef>
                <a:spcPct val="50000"/>
              </a:spcBef>
            </a:pPr>
            <a:r>
              <a:rPr lang="zh-CN" altLang="en-US" sz="2400" dirty="0">
                <a:solidFill>
                  <a:srgbClr val="C00000"/>
                </a:solidFill>
                <a:latin typeface="阿里巴巴普惠体 B" panose="00020600040101010101" charset="-122"/>
                <a:ea typeface="阿里巴巴普惠体 B" panose="00020600040101010101" charset="-122"/>
              </a:rPr>
              <a:t>5.国际: </a:t>
            </a:r>
            <a:r>
              <a:rPr lang="zh-CN" altLang="en-US" sz="2400">
                <a:solidFill>
                  <a:schemeClr val="tx1">
                    <a:lumMod val="95000"/>
                    <a:lumOff val="5000"/>
                  </a:schemeClr>
                </a:solidFill>
                <a:latin typeface="+mj-ea"/>
                <a:ea typeface="+mj-ea"/>
                <a:cs typeface="+mj-ea"/>
              </a:rPr>
              <a:t>英国资产阶级革命和美国独立战争的影响</a:t>
            </a:r>
          </a:p>
        </p:txBody>
      </p:sp>
      <p:sp>
        <p:nvSpPr>
          <p:cNvPr id="37893" name="Text Box 15"/>
          <p:cNvSpPr txBox="1">
            <a:spLocks noChangeArrowheads="1"/>
          </p:cNvSpPr>
          <p:nvPr/>
        </p:nvSpPr>
        <p:spPr bwMode="auto">
          <a:xfrm>
            <a:off x="1082675" y="3416935"/>
            <a:ext cx="7018655" cy="460375"/>
          </a:xfrm>
          <a:prstGeom prst="rect">
            <a:avLst/>
          </a:prstGeom>
          <a:noFill/>
          <a:ln w="9525">
            <a:noFill/>
            <a:miter lim="800000"/>
          </a:ln>
        </p:spPr>
        <p:txBody>
          <a:bodyPr wrap="square" lIns="0" rIns="0">
            <a:spAutoFit/>
          </a:bodyPr>
          <a:lstStyle/>
          <a:p>
            <a:pPr>
              <a:spcBef>
                <a:spcPct val="50000"/>
              </a:spcBef>
            </a:pPr>
            <a:r>
              <a:rPr lang="zh-CN" altLang="en-US" sz="2400" dirty="0">
                <a:solidFill>
                  <a:srgbClr val="C00000"/>
                </a:solidFill>
                <a:latin typeface="阿里巴巴普惠体 B" panose="00020600040101010101" charset="-122"/>
                <a:ea typeface="阿里巴巴普惠体 B" panose="00020600040101010101" charset="-122"/>
              </a:rPr>
              <a:t>2.政治：</a:t>
            </a:r>
            <a:r>
              <a:rPr lang="zh-CN" altLang="en-US" sz="2400">
                <a:solidFill>
                  <a:schemeClr val="tx1">
                    <a:lumMod val="95000"/>
                    <a:lumOff val="5000"/>
                  </a:schemeClr>
                </a:solidFill>
                <a:latin typeface="+mj-ea"/>
                <a:ea typeface="+mj-ea"/>
                <a:cs typeface="+mj-ea"/>
              </a:rPr>
              <a:t>封建等级制度森严</a:t>
            </a:r>
          </a:p>
        </p:txBody>
      </p:sp>
      <p:sp>
        <p:nvSpPr>
          <p:cNvPr id="37894" name="Text Box 16"/>
          <p:cNvSpPr txBox="1">
            <a:spLocks noChangeArrowheads="1"/>
          </p:cNvSpPr>
          <p:nvPr/>
        </p:nvSpPr>
        <p:spPr bwMode="auto">
          <a:xfrm>
            <a:off x="1082675" y="2355215"/>
            <a:ext cx="9248140" cy="829945"/>
          </a:xfrm>
          <a:prstGeom prst="rect">
            <a:avLst/>
          </a:prstGeom>
          <a:noFill/>
          <a:ln w="9525">
            <a:noFill/>
            <a:miter lim="800000"/>
          </a:ln>
        </p:spPr>
        <p:txBody>
          <a:bodyPr wrap="square" lIns="0" rIns="0">
            <a:spAutoFit/>
          </a:bodyPr>
          <a:lstStyle/>
          <a:p>
            <a:r>
              <a:rPr lang="zh-CN" altLang="en-US" sz="2400" dirty="0">
                <a:solidFill>
                  <a:srgbClr val="C00000"/>
                </a:solidFill>
                <a:latin typeface="阿里巴巴普惠体 B" panose="00020600040101010101" charset="-122"/>
                <a:ea typeface="阿里巴巴普惠体 B" panose="00020600040101010101" charset="-122"/>
              </a:rPr>
              <a:t>1.经济：</a:t>
            </a:r>
            <a:r>
              <a:rPr lang="zh-CN" altLang="en-US" sz="2400">
                <a:solidFill>
                  <a:schemeClr val="tx1">
                    <a:lumMod val="95000"/>
                    <a:lumOff val="5000"/>
                  </a:schemeClr>
                </a:solidFill>
                <a:latin typeface="+mj-ea"/>
                <a:ea typeface="+mj-ea"/>
                <a:cs typeface="+mj-ea"/>
              </a:rPr>
              <a:t>法国封建专制统治严重阻碍了资本主义发展</a:t>
            </a:r>
          </a:p>
          <a:p>
            <a:pPr algn="r"/>
            <a:r>
              <a:rPr lang="zh-CN" altLang="en-US" sz="2400">
                <a:solidFill>
                  <a:schemeClr val="tx1">
                    <a:lumMod val="95000"/>
                    <a:lumOff val="5000"/>
                  </a:schemeClr>
                </a:solidFill>
                <a:latin typeface="+mj-ea"/>
                <a:ea typeface="+mj-ea"/>
                <a:cs typeface="+mj-ea"/>
              </a:rPr>
              <a:t>（根本原因）</a:t>
            </a:r>
          </a:p>
        </p:txBody>
      </p:sp>
      <p:sp>
        <p:nvSpPr>
          <p:cNvPr id="37895" name="Text Box 17"/>
          <p:cNvSpPr txBox="1">
            <a:spLocks noChangeArrowheads="1"/>
          </p:cNvSpPr>
          <p:nvPr/>
        </p:nvSpPr>
        <p:spPr bwMode="auto">
          <a:xfrm>
            <a:off x="1082675" y="4109085"/>
            <a:ext cx="7019290" cy="460375"/>
          </a:xfrm>
          <a:prstGeom prst="rect">
            <a:avLst/>
          </a:prstGeom>
          <a:noFill/>
          <a:ln w="9525">
            <a:noFill/>
            <a:miter lim="800000"/>
          </a:ln>
        </p:spPr>
        <p:txBody>
          <a:bodyPr wrap="square" lIns="0" rIns="0">
            <a:spAutoFit/>
          </a:bodyPr>
          <a:lstStyle/>
          <a:p>
            <a:r>
              <a:rPr lang="zh-CN" altLang="en-US" sz="2400" dirty="0">
                <a:solidFill>
                  <a:srgbClr val="C00000"/>
                </a:solidFill>
                <a:latin typeface="阿里巴巴普惠体 B" panose="00020600040101010101" charset="-122"/>
                <a:ea typeface="阿里巴巴普惠体 B" panose="00020600040101010101" charset="-122"/>
              </a:rPr>
              <a:t>3.社会：</a:t>
            </a:r>
            <a:r>
              <a:rPr lang="zh-CN" altLang="en-US" sz="2400">
                <a:solidFill>
                  <a:schemeClr val="tx1">
                    <a:lumMod val="95000"/>
                    <a:lumOff val="5000"/>
                  </a:schemeClr>
                </a:solidFill>
                <a:latin typeface="+mj-ea"/>
                <a:ea typeface="+mj-ea"/>
                <a:cs typeface="+mj-ea"/>
              </a:rPr>
              <a:t>统治阶级挥霍无度，财政困难。</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p:cNvPicPr>
            <a:picLocks noChangeAspect="1"/>
          </p:cNvPicPr>
          <p:nvPr/>
        </p:nvPicPr>
        <p:blipFill>
          <a:blip r:embed="rId3"/>
          <a:stretch>
            <a:fillRect/>
          </a:stretch>
        </p:blipFill>
        <p:spPr>
          <a:xfrm rot="21360000">
            <a:off x="3742055" y="2033270"/>
            <a:ext cx="1703705" cy="845185"/>
          </a:xfrm>
          <a:prstGeom prst="rect">
            <a:avLst/>
          </a:prstGeom>
        </p:spPr>
      </p:pic>
      <p:pic>
        <p:nvPicPr>
          <p:cNvPr id="11" name="图片 10" descr="10"/>
          <p:cNvPicPr>
            <a:picLocks noChangeAspect="1"/>
          </p:cNvPicPr>
          <p:nvPr/>
        </p:nvPicPr>
        <p:blipFill>
          <a:blip r:embed="rId3"/>
          <a:stretch>
            <a:fillRect/>
          </a:stretch>
        </p:blipFill>
        <p:spPr>
          <a:xfrm rot="240000" flipV="1">
            <a:off x="6299835" y="2263775"/>
            <a:ext cx="1703705" cy="845185"/>
          </a:xfrm>
          <a:prstGeom prst="rect">
            <a:avLst/>
          </a:prstGeom>
        </p:spPr>
      </p:pic>
      <p:pic>
        <p:nvPicPr>
          <p:cNvPr id="6" name="图片 5" descr="3837899"/>
          <p:cNvPicPr>
            <a:picLocks noChangeAspect="1"/>
          </p:cNvPicPr>
          <p:nvPr/>
        </p:nvPicPr>
        <p:blipFill>
          <a:blip r:embed="rId4"/>
          <a:stretch>
            <a:fillRect/>
          </a:stretch>
        </p:blipFill>
        <p:spPr>
          <a:xfrm>
            <a:off x="0" y="0"/>
            <a:ext cx="2229485" cy="6858000"/>
          </a:xfrm>
          <a:prstGeom prst="rect">
            <a:avLst/>
          </a:prstGeom>
        </p:spPr>
      </p:pic>
      <p:pic>
        <p:nvPicPr>
          <p:cNvPr id="7" name="图片 6" descr="6"/>
          <p:cNvPicPr>
            <a:picLocks noChangeAspect="1"/>
          </p:cNvPicPr>
          <p:nvPr/>
        </p:nvPicPr>
        <p:blipFill>
          <a:blip r:embed="rId5"/>
          <a:stretch>
            <a:fillRect/>
          </a:stretch>
        </p:blipFill>
        <p:spPr>
          <a:xfrm>
            <a:off x="9768840" y="0"/>
            <a:ext cx="2423160" cy="6858635"/>
          </a:xfrm>
          <a:prstGeom prst="rect">
            <a:avLst/>
          </a:prstGeom>
        </p:spPr>
      </p:pic>
      <p:sp>
        <p:nvSpPr>
          <p:cNvPr id="2" name="圆角矩形 1"/>
          <p:cNvSpPr/>
          <p:nvPr/>
        </p:nvSpPr>
        <p:spPr>
          <a:xfrm>
            <a:off x="5010150" y="1758950"/>
            <a:ext cx="1575435" cy="1575435"/>
          </a:xfrm>
          <a:prstGeom prst="roundRect">
            <a:avLst/>
          </a:prstGeom>
          <a:solidFill>
            <a:schemeClr val="bg1"/>
          </a:solidFill>
          <a:ln>
            <a:solidFill>
              <a:srgbClr val="124E8C"/>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a:solidFill>
                  <a:srgbClr val="124E8C"/>
                </a:solidFill>
              </a:rPr>
              <a:t>02</a:t>
            </a:r>
          </a:p>
        </p:txBody>
      </p:sp>
      <p:sp>
        <p:nvSpPr>
          <p:cNvPr id="9" name="文本框 8"/>
          <p:cNvSpPr txBox="1"/>
          <p:nvPr/>
        </p:nvSpPr>
        <p:spPr>
          <a:xfrm>
            <a:off x="3928110" y="3669030"/>
            <a:ext cx="3738880" cy="706755"/>
          </a:xfrm>
          <a:prstGeom prst="rect">
            <a:avLst/>
          </a:prstGeom>
          <a:noFill/>
        </p:spPr>
        <p:txBody>
          <a:bodyPr wrap="none" rtlCol="0" anchor="t">
            <a:spAutoFit/>
          </a:bodyPr>
          <a:lstStyle/>
          <a:p>
            <a:pPr algn="ctr">
              <a:buClrTx/>
              <a:buSzTx/>
              <a:buFontTx/>
            </a:pPr>
            <a:r>
              <a:rPr lang="zh-CN" altLang="en-US" sz="4000" dirty="0">
                <a:solidFill>
                  <a:srgbClr val="124E8C"/>
                </a:solidFill>
                <a:latin typeface="阿里巴巴普惠体 B" panose="00020600040101010101" charset="-122"/>
                <a:ea typeface="阿里巴巴普惠体 B" panose="00020600040101010101" charset="-122"/>
                <a:sym typeface="+mn-ea"/>
              </a:rPr>
              <a:t>法国大革命进程</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150620" y="1082675"/>
            <a:ext cx="4077970" cy="5461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3837899"/>
          <p:cNvPicPr>
            <a:picLocks noChangeAspect="1"/>
          </p:cNvPicPr>
          <p:nvPr/>
        </p:nvPicPr>
        <p:blipFill>
          <a:blip r:embed="rId3"/>
          <a:stretch>
            <a:fillRect/>
          </a:stretch>
        </p:blipFill>
        <p:spPr>
          <a:xfrm rot="16200000" flipV="1">
            <a:off x="4437380" y="-878205"/>
            <a:ext cx="3333750" cy="12202160"/>
          </a:xfrm>
          <a:prstGeom prst="rect">
            <a:avLst/>
          </a:prstGeom>
        </p:spPr>
      </p:pic>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74" name="Rectangle 7"/>
          <p:cNvSpPr>
            <a:spLocks noChangeArrowheads="1"/>
          </p:cNvSpPr>
          <p:nvPr/>
        </p:nvSpPr>
        <p:spPr bwMode="auto">
          <a:xfrm>
            <a:off x="1264920" y="1150620"/>
            <a:ext cx="3963670" cy="398780"/>
          </a:xfrm>
          <a:prstGeom prst="rect">
            <a:avLst/>
          </a:prstGeom>
          <a:noFill/>
          <a:ln w="9525">
            <a:noFill/>
            <a:miter lim="800000"/>
          </a:ln>
        </p:spPr>
        <p:txBody>
          <a:bodyPr wrap="square">
            <a:spAutoFit/>
          </a:bodyPr>
          <a:lstStyle/>
          <a:p>
            <a:pPr algn="l" fontAlgn="auto">
              <a:buClrTx/>
              <a:buSzTx/>
              <a:buFontTx/>
              <a:buNone/>
            </a:pPr>
            <a:r>
              <a:rPr lang="zh-CN" altLang="en-US" sz="2000" dirty="0">
                <a:solidFill>
                  <a:schemeClr val="bg1"/>
                </a:solidFill>
                <a:latin typeface="阿里巴巴普惠体 B" panose="00020600040101010101" charset="-122"/>
                <a:ea typeface="阿里巴巴普惠体 B" panose="00020600040101010101" charset="-122"/>
              </a:rPr>
              <a:t>1、导火线——三级会议的召开。</a:t>
            </a:r>
          </a:p>
        </p:txBody>
      </p:sp>
      <p:pic>
        <p:nvPicPr>
          <p:cNvPr id="28675" name="Picture 8"/>
          <p:cNvPicPr>
            <a:picLocks noChangeAspect="1" noChangeArrowheads="1"/>
          </p:cNvPicPr>
          <p:nvPr/>
        </p:nvPicPr>
        <p:blipFill>
          <a:blip r:embed="rId4"/>
          <a:srcRect l="2744" t="14059" r="3542" b="4002"/>
          <a:stretch>
            <a:fillRect/>
          </a:stretch>
        </p:blipFill>
        <p:spPr bwMode="auto">
          <a:xfrm>
            <a:off x="1264920" y="1761490"/>
            <a:ext cx="5894070" cy="3550920"/>
          </a:xfrm>
          <a:prstGeom prst="rect">
            <a:avLst/>
          </a:prstGeom>
          <a:noFill/>
          <a:ln w="9525">
            <a:noFill/>
            <a:miter lim="800000"/>
            <a:headEnd/>
            <a:tailEnd/>
          </a:ln>
        </p:spPr>
      </p:pic>
      <p:pic>
        <p:nvPicPr>
          <p:cNvPr id="28676" name="Picture 9" descr="91130108"/>
          <p:cNvPicPr>
            <a:picLocks noChangeAspect="1" noChangeArrowheads="1"/>
          </p:cNvPicPr>
          <p:nvPr/>
        </p:nvPicPr>
        <p:blipFill>
          <a:blip r:embed="rId5"/>
          <a:srcRect/>
          <a:stretch>
            <a:fillRect/>
          </a:stretch>
        </p:blipFill>
        <p:spPr bwMode="auto">
          <a:xfrm>
            <a:off x="7371715" y="1748790"/>
            <a:ext cx="3512185" cy="3563620"/>
          </a:xfrm>
          <a:prstGeom prst="rect">
            <a:avLst/>
          </a:prstGeom>
          <a:noFill/>
          <a:ln w="9525">
            <a:noFill/>
            <a:miter lim="800000"/>
            <a:headEnd/>
            <a:tailEnd/>
          </a:ln>
        </p:spPr>
      </p:pic>
      <p:sp>
        <p:nvSpPr>
          <p:cNvPr id="2" name="文本框 1"/>
          <p:cNvSpPr txBox="1"/>
          <p:nvPr/>
        </p:nvSpPr>
        <p:spPr>
          <a:xfrm>
            <a:off x="1381760" y="4845050"/>
            <a:ext cx="1554480" cy="368300"/>
          </a:xfrm>
          <a:prstGeom prst="rect">
            <a:avLst/>
          </a:prstGeom>
          <a:noFill/>
        </p:spPr>
        <p:txBody>
          <a:bodyPr wrap="none" rtlCol="0" anchor="t">
            <a:spAutoFit/>
          </a:bodyPr>
          <a:lstStyle/>
          <a:p>
            <a:pPr>
              <a:buFont typeface="Arial" panose="020B0604020202020204" pitchFamily="34" charset="0"/>
              <a:buNone/>
            </a:pPr>
            <a:r>
              <a:rPr lang="zh-CN" altLang="en-US" b="1">
                <a:solidFill>
                  <a:schemeClr val="bg1"/>
                </a:solidFill>
                <a:sym typeface="+mn-ea"/>
              </a:rPr>
              <a:t>三级会议会场</a:t>
            </a:r>
          </a:p>
        </p:txBody>
      </p:sp>
      <p:sp>
        <p:nvSpPr>
          <p:cNvPr id="4" name="文本框 3"/>
          <p:cNvSpPr txBox="1"/>
          <p:nvPr/>
        </p:nvSpPr>
        <p:spPr>
          <a:xfrm>
            <a:off x="9662160" y="1885950"/>
            <a:ext cx="1097280" cy="368300"/>
          </a:xfrm>
          <a:prstGeom prst="rect">
            <a:avLst/>
          </a:prstGeom>
          <a:noFill/>
        </p:spPr>
        <p:txBody>
          <a:bodyPr wrap="none" rtlCol="0" anchor="t">
            <a:spAutoFit/>
          </a:bodyPr>
          <a:lstStyle/>
          <a:p>
            <a:r>
              <a:rPr lang="zh-CN" altLang="en-US" b="1">
                <a:solidFill>
                  <a:schemeClr val="bg1"/>
                </a:solidFill>
                <a:latin typeface="宋体" panose="02010600030101010101" pitchFamily="2" charset="-122"/>
                <a:sym typeface="+mn-ea"/>
              </a:rPr>
              <a:t>路易十六</a:t>
            </a:r>
          </a:p>
        </p:txBody>
      </p:sp>
      <p:sp>
        <p:nvSpPr>
          <p:cNvPr id="6" name="文本框 5"/>
          <p:cNvSpPr txBox="1"/>
          <p:nvPr/>
        </p:nvSpPr>
        <p:spPr>
          <a:xfrm>
            <a:off x="932815" y="5354955"/>
            <a:ext cx="10342880" cy="1198880"/>
          </a:xfrm>
          <a:prstGeom prst="rect">
            <a:avLst/>
          </a:prstGeom>
          <a:noFill/>
        </p:spPr>
        <p:txBody>
          <a:bodyPr wrap="square" rtlCol="0" anchor="t">
            <a:spAutoFit/>
          </a:bodyPr>
          <a:lstStyle/>
          <a:p>
            <a:pPr indent="457200" fontAlgn="auto">
              <a:lnSpc>
                <a:spcPct val="150000"/>
              </a:lnSpc>
              <a:spcBef>
                <a:spcPts val="0"/>
              </a:spcBef>
              <a:buFont typeface="Arial" panose="020B0604020202020204" pitchFamily="34" charset="0"/>
              <a:buNone/>
            </a:pPr>
            <a:r>
              <a:rPr lang="en-US" altLang="zh-CN" sz="1600">
                <a:solidFill>
                  <a:schemeClr val="bg1"/>
                </a:solidFill>
                <a:latin typeface="+mj-ea"/>
                <a:ea typeface="+mj-ea"/>
                <a:cs typeface="+mj-ea"/>
                <a:sym typeface="+mn-ea"/>
              </a:rPr>
              <a:t> </a:t>
            </a:r>
            <a:r>
              <a:rPr lang="zh-CN" altLang="en-US" sz="1600">
                <a:solidFill>
                  <a:schemeClr val="bg1"/>
                </a:solidFill>
                <a:latin typeface="+mj-ea"/>
                <a:ea typeface="+mj-ea"/>
                <a:cs typeface="+mj-ea"/>
                <a:sym typeface="+mn-ea"/>
              </a:rPr>
              <a:t>当时的法国发生了严重的财政危机</a:t>
            </a:r>
            <a:r>
              <a:rPr lang="en-US" altLang="zh-CN" sz="1600">
                <a:solidFill>
                  <a:schemeClr val="bg1"/>
                </a:solidFill>
                <a:latin typeface="+mj-ea"/>
                <a:ea typeface="+mj-ea"/>
                <a:cs typeface="+mj-ea"/>
                <a:sym typeface="+mn-ea"/>
              </a:rPr>
              <a:t>,</a:t>
            </a:r>
            <a:r>
              <a:rPr lang="zh-CN" altLang="en-US" sz="1600">
                <a:solidFill>
                  <a:schemeClr val="bg1"/>
                </a:solidFill>
                <a:latin typeface="+mj-ea"/>
                <a:ea typeface="+mj-ea"/>
                <a:cs typeface="+mj-ea"/>
                <a:sym typeface="+mn-ea"/>
              </a:rPr>
              <a:t>国王召开三级会议主要是为了筹钱</a:t>
            </a:r>
            <a:r>
              <a:rPr lang="en-US" altLang="zh-CN" sz="1600">
                <a:solidFill>
                  <a:schemeClr val="bg1"/>
                </a:solidFill>
                <a:latin typeface="+mj-ea"/>
                <a:ea typeface="+mj-ea"/>
                <a:cs typeface="+mj-ea"/>
                <a:sym typeface="+mn-ea"/>
              </a:rPr>
              <a:t>,</a:t>
            </a:r>
            <a:r>
              <a:rPr lang="zh-CN" altLang="en-US" sz="1600">
                <a:solidFill>
                  <a:schemeClr val="bg1"/>
                </a:solidFill>
                <a:latin typeface="+mj-ea"/>
                <a:ea typeface="+mj-ea"/>
                <a:cs typeface="+mj-ea"/>
                <a:sym typeface="+mn-ea"/>
              </a:rPr>
              <a:t>特别是想叫第三等级中的资产阶级掏钱。但资产阶级拒绝掏钱，并要求限制国王的权力，国王决定用武力镇压第三等级，这样三级会议的召开就成了革命的导火线。</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831215" y="1146175"/>
            <a:ext cx="5623560" cy="5461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50" y="2422525"/>
            <a:ext cx="12198350" cy="4435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6153"/>
          <p:cNvSpPr txBox="1">
            <a:spLocks noChangeArrowheads="1"/>
          </p:cNvSpPr>
          <p:nvPr/>
        </p:nvSpPr>
        <p:spPr bwMode="auto">
          <a:xfrm>
            <a:off x="949325" y="1221105"/>
            <a:ext cx="5505450" cy="398780"/>
          </a:xfrm>
          <a:prstGeom prst="rect">
            <a:avLst/>
          </a:prstGeom>
          <a:noFill/>
          <a:ln w="9525">
            <a:noFill/>
            <a:miter lim="800000"/>
          </a:ln>
        </p:spPr>
        <p:txBody>
          <a:bodyPr wrap="square">
            <a:spAutoFit/>
          </a:bodyPr>
          <a:lstStyle/>
          <a:p>
            <a:pPr algn="l">
              <a:lnSpc>
                <a:spcPct val="100000"/>
              </a:lnSpc>
              <a:spcBef>
                <a:spcPct val="50000"/>
              </a:spcBef>
              <a:buClrTx/>
              <a:buSzTx/>
              <a:buFontTx/>
              <a:buNone/>
            </a:pPr>
            <a:r>
              <a:rPr lang="zh-CN" altLang="en-US" sz="2000" dirty="0">
                <a:solidFill>
                  <a:schemeClr val="bg1"/>
                </a:solidFill>
                <a:latin typeface="阿里巴巴普惠体 B" panose="00020600040101010101" charset="-122"/>
                <a:ea typeface="阿里巴巴普惠体 B" panose="00020600040101010101" charset="-122"/>
              </a:rPr>
              <a:t>2、开始——攻占巴士底狱（1789年7月14日）</a:t>
            </a:r>
          </a:p>
        </p:txBody>
      </p:sp>
      <p:sp>
        <p:nvSpPr>
          <p:cNvPr id="4" name="文本框 3"/>
          <p:cNvSpPr txBox="1"/>
          <p:nvPr/>
        </p:nvSpPr>
        <p:spPr>
          <a:xfrm>
            <a:off x="977265" y="1835150"/>
            <a:ext cx="4521200" cy="460375"/>
          </a:xfrm>
          <a:prstGeom prst="rect">
            <a:avLst/>
          </a:prstGeom>
          <a:noFill/>
        </p:spPr>
        <p:txBody>
          <a:bodyPr wrap="none" rtlCol="0" anchor="t">
            <a:spAutoFit/>
          </a:bodyPr>
          <a:lstStyle/>
          <a:p>
            <a:pPr algn="ctr">
              <a:buClrTx/>
              <a:buSzTx/>
              <a:buFontTx/>
              <a:buNone/>
            </a:pPr>
            <a:r>
              <a:rPr lang="zh-CN" altLang="en-US" sz="2400" dirty="0">
                <a:solidFill>
                  <a:srgbClr val="124E8C"/>
                </a:solidFill>
                <a:latin typeface="阿里巴巴普惠体 B" panose="00020600040101010101" charset="-122"/>
                <a:ea typeface="阿里巴巴普惠体 B" panose="00020600040101010101" charset="-122"/>
                <a:sym typeface="+mn-ea"/>
              </a:rPr>
              <a:t>为什么巴黎人民要攻占巴士底狱？</a:t>
            </a:r>
            <a:endParaRPr lang="zh-CN" altLang="en-US" sz="2400" dirty="0">
              <a:solidFill>
                <a:srgbClr val="124E8C"/>
              </a:solidFill>
              <a:latin typeface="阿里巴巴普惠体 B" panose="00020600040101010101" charset="-122"/>
              <a:ea typeface="阿里巴巴普惠体 B" panose="00020600040101010101" charset="-122"/>
            </a:endParaRPr>
          </a:p>
        </p:txBody>
      </p:sp>
      <p:sp>
        <p:nvSpPr>
          <p:cNvPr id="6" name="文本框 5"/>
          <p:cNvSpPr txBox="1"/>
          <p:nvPr/>
        </p:nvSpPr>
        <p:spPr>
          <a:xfrm>
            <a:off x="5895975" y="1881505"/>
            <a:ext cx="2734310" cy="368300"/>
          </a:xfrm>
          <a:prstGeom prst="rect">
            <a:avLst/>
          </a:prstGeom>
          <a:noFill/>
        </p:spPr>
        <p:txBody>
          <a:bodyPr wrap="none" rtlCol="0" anchor="t">
            <a:spAutoFit/>
          </a:bodyPr>
          <a:lstStyle/>
          <a:p>
            <a:pPr>
              <a:buFont typeface="Arial" panose="020B0604020202020204" pitchFamily="34" charset="0"/>
              <a:buNone/>
            </a:pPr>
            <a:r>
              <a:rPr lang="en-US" altLang="zh-CN">
                <a:solidFill>
                  <a:srgbClr val="C00000"/>
                </a:solidFill>
                <a:latin typeface="+mj-ea"/>
                <a:ea typeface="+mj-ea"/>
                <a:cs typeface="+mj-ea"/>
                <a:sym typeface="+mn-ea"/>
              </a:rPr>
              <a:t>——</a:t>
            </a:r>
            <a:r>
              <a:rPr lang="zh-CN" altLang="en-US">
                <a:solidFill>
                  <a:srgbClr val="C00000"/>
                </a:solidFill>
                <a:latin typeface="+mj-ea"/>
                <a:ea typeface="+mj-ea"/>
                <a:cs typeface="+mj-ea"/>
                <a:sym typeface="+mn-ea"/>
              </a:rPr>
              <a:t>封建专制统治的象征</a:t>
            </a:r>
          </a:p>
        </p:txBody>
      </p:sp>
      <p:pic>
        <p:nvPicPr>
          <p:cNvPr id="7" name="图片 6"/>
          <p:cNvPicPr>
            <a:picLocks noChangeAspect="1"/>
          </p:cNvPicPr>
          <p:nvPr/>
        </p:nvPicPr>
        <p:blipFill>
          <a:blip r:embed="rId3"/>
          <a:stretch>
            <a:fillRect/>
          </a:stretch>
        </p:blipFill>
        <p:spPr>
          <a:xfrm>
            <a:off x="977265" y="2705100"/>
            <a:ext cx="4406900" cy="3490595"/>
          </a:xfrm>
          <a:prstGeom prst="rect">
            <a:avLst/>
          </a:prstGeom>
          <a:effectLst>
            <a:outerShdw blurRad="165100" dist="38100" dir="2700000" algn="tl" rotWithShape="0">
              <a:prstClr val="black">
                <a:alpha val="40000"/>
              </a:prstClr>
            </a:outerShdw>
          </a:effectLst>
        </p:spPr>
      </p:pic>
      <p:sp>
        <p:nvSpPr>
          <p:cNvPr id="8" name="文本框 7"/>
          <p:cNvSpPr txBox="1"/>
          <p:nvPr/>
        </p:nvSpPr>
        <p:spPr>
          <a:xfrm>
            <a:off x="5712460" y="2781300"/>
            <a:ext cx="5784215" cy="2306955"/>
          </a:xfrm>
          <a:prstGeom prst="rect">
            <a:avLst/>
          </a:prstGeom>
          <a:noFill/>
        </p:spPr>
        <p:txBody>
          <a:bodyPr wrap="square" rtlCol="0" anchor="t">
            <a:spAutoFit/>
          </a:bodyPr>
          <a:lstStyle/>
          <a:p>
            <a:pPr indent="457200" fontAlgn="auto">
              <a:lnSpc>
                <a:spcPct val="150000"/>
              </a:lnSpc>
              <a:spcBef>
                <a:spcPts val="0"/>
              </a:spcBef>
              <a:buFont typeface="Arial" panose="020B0604020202020204" pitchFamily="34" charset="0"/>
              <a:buNone/>
            </a:pPr>
            <a:r>
              <a:rPr lang="zh-CN" altLang="en-US" sz="2400">
                <a:solidFill>
                  <a:schemeClr val="tx1">
                    <a:lumMod val="95000"/>
                    <a:lumOff val="5000"/>
                  </a:schemeClr>
                </a:solidFill>
                <a:sym typeface="+mn-ea"/>
              </a:rPr>
              <a:t>到</a:t>
            </a:r>
            <a:r>
              <a:rPr lang="en-US" altLang="zh-CN" sz="2400">
                <a:solidFill>
                  <a:schemeClr val="tx1">
                    <a:lumMod val="95000"/>
                    <a:lumOff val="5000"/>
                  </a:schemeClr>
                </a:solidFill>
                <a:sym typeface="+mn-ea"/>
              </a:rPr>
              <a:t>18</a:t>
            </a:r>
            <a:r>
              <a:rPr lang="zh-CN" altLang="en-US" sz="2400">
                <a:solidFill>
                  <a:schemeClr val="tx1">
                    <a:lumMod val="95000"/>
                    <a:lumOff val="5000"/>
                  </a:schemeClr>
                </a:solidFill>
                <a:sym typeface="+mn-ea"/>
              </a:rPr>
              <a:t>世纪末期，巴士底狱成了关押政治犯的监狱，凡是胆敢反对封建制度的著名人物，都被监禁在此，因此巴士底狱又是法国专制王朝的象征。</a:t>
            </a:r>
          </a:p>
        </p:txBody>
      </p:sp>
      <p:sp>
        <p:nvSpPr>
          <p:cNvPr id="9" name="文本框 8"/>
          <p:cNvSpPr txBox="1"/>
          <p:nvPr/>
        </p:nvSpPr>
        <p:spPr>
          <a:xfrm>
            <a:off x="5807075" y="5378450"/>
            <a:ext cx="5362575" cy="521970"/>
          </a:xfrm>
          <a:prstGeom prst="rect">
            <a:avLst/>
          </a:prstGeom>
          <a:noFill/>
        </p:spPr>
        <p:txBody>
          <a:bodyPr wrap="square" rtlCol="0" anchor="t">
            <a:spAutoFit/>
          </a:bodyPr>
          <a:lstStyle/>
          <a:p>
            <a:pPr algn="l">
              <a:spcBef>
                <a:spcPct val="50000"/>
              </a:spcBef>
              <a:buClrTx/>
              <a:buSzTx/>
              <a:buFontTx/>
            </a:pPr>
            <a:r>
              <a:rPr lang="zh-CN" altLang="en-US" sz="2800" dirty="0">
                <a:solidFill>
                  <a:srgbClr val="C00000"/>
                </a:solidFill>
                <a:latin typeface="阿里巴巴普惠体 B" panose="00020600040101010101" charset="-122"/>
                <a:ea typeface="阿里巴巴普惠体 B" panose="00020600040101010101" charset="-122"/>
                <a:sym typeface="+mn-ea"/>
              </a:rPr>
              <a:t>7月14日也成为法国的国庆日。</a:t>
            </a:r>
            <a:endParaRPr lang="zh-CN" altLang="en-US" sz="2800" dirty="0">
              <a:solidFill>
                <a:srgbClr val="C00000"/>
              </a:solidFill>
              <a:latin typeface="阿里巴巴普惠体 B" panose="00020600040101010101" charset="-122"/>
              <a:ea typeface="阿里巴巴普惠体 B" panose="00020600040101010101"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831215" y="1146175"/>
            <a:ext cx="6867525" cy="5461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6153"/>
          <p:cNvSpPr txBox="1">
            <a:spLocks noChangeArrowheads="1"/>
          </p:cNvSpPr>
          <p:nvPr/>
        </p:nvSpPr>
        <p:spPr bwMode="auto">
          <a:xfrm>
            <a:off x="1160780" y="1219835"/>
            <a:ext cx="6402705" cy="398780"/>
          </a:xfrm>
          <a:prstGeom prst="rect">
            <a:avLst/>
          </a:prstGeom>
          <a:noFill/>
          <a:ln w="9525">
            <a:noFill/>
            <a:miter lim="800000"/>
          </a:ln>
        </p:spPr>
        <p:txBody>
          <a:bodyPr wrap="square">
            <a:spAutoFit/>
          </a:bodyPr>
          <a:lstStyle/>
          <a:p>
            <a:pPr algn="l">
              <a:spcBef>
                <a:spcPct val="50000"/>
              </a:spcBef>
              <a:buClrTx/>
              <a:buSzTx/>
              <a:buFontTx/>
              <a:buNone/>
            </a:pPr>
            <a:r>
              <a:rPr lang="zh-CN" altLang="en-US" sz="2000" dirty="0">
                <a:solidFill>
                  <a:schemeClr val="bg1"/>
                </a:solidFill>
                <a:latin typeface="阿里巴巴普惠体 B" panose="00020600040101010101" charset="-122"/>
                <a:ea typeface="阿里巴巴普惠体 B" panose="00020600040101010101" charset="-122"/>
              </a:rPr>
              <a:t>3、发展——《人权宣言》的颁布：1789（制宪会议）</a:t>
            </a:r>
          </a:p>
        </p:txBody>
      </p:sp>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84275" y="1949450"/>
            <a:ext cx="5517515" cy="460375"/>
          </a:xfrm>
          <a:prstGeom prst="rect">
            <a:avLst/>
          </a:prstGeom>
          <a:noFill/>
        </p:spPr>
        <p:txBody>
          <a:bodyPr wrap="square" rtlCol="0" anchor="t">
            <a:spAutoFit/>
          </a:bodyPr>
          <a:lstStyle/>
          <a:p>
            <a:pPr algn="l">
              <a:spcBef>
                <a:spcPct val="50000"/>
              </a:spcBef>
              <a:buClrTx/>
              <a:buSzTx/>
              <a:buFontTx/>
            </a:pPr>
            <a:r>
              <a:rPr lang="zh-CN" altLang="en-US" sz="2400" dirty="0">
                <a:solidFill>
                  <a:srgbClr val="C00000"/>
                </a:solidFill>
                <a:latin typeface="阿里巴巴普惠体 B" panose="00020600040101010101" charset="-122"/>
                <a:ea typeface="阿里巴巴普惠体 B" panose="00020600040101010101" charset="-122"/>
                <a:sym typeface="+mn-ea"/>
              </a:rPr>
              <a:t>资产阶级掌握政权，颁布《人权宣言》</a:t>
            </a:r>
          </a:p>
        </p:txBody>
      </p:sp>
      <p:pic>
        <p:nvPicPr>
          <p:cNvPr id="6" name="图片 5"/>
          <p:cNvPicPr>
            <a:picLocks noChangeAspect="1"/>
          </p:cNvPicPr>
          <p:nvPr/>
        </p:nvPicPr>
        <p:blipFill>
          <a:blip r:embed="rId3"/>
          <a:stretch>
            <a:fillRect/>
          </a:stretch>
        </p:blipFill>
        <p:spPr>
          <a:xfrm>
            <a:off x="8441690" y="2116455"/>
            <a:ext cx="3003550" cy="3923030"/>
          </a:xfrm>
          <a:prstGeom prst="rect">
            <a:avLst/>
          </a:prstGeom>
          <a:effectLst>
            <a:outerShdw blurRad="165100" dist="38100" dir="2700000" algn="tl" rotWithShape="0">
              <a:prstClr val="black">
                <a:alpha val="40000"/>
              </a:prstClr>
            </a:outerShdw>
          </a:effectLst>
        </p:spPr>
      </p:pic>
      <p:sp>
        <p:nvSpPr>
          <p:cNvPr id="7" name="圆角矩形 6"/>
          <p:cNvSpPr/>
          <p:nvPr/>
        </p:nvSpPr>
        <p:spPr>
          <a:xfrm>
            <a:off x="831215" y="3225800"/>
            <a:ext cx="1419225" cy="4064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内容</a:t>
            </a:r>
          </a:p>
        </p:txBody>
      </p:sp>
      <p:sp>
        <p:nvSpPr>
          <p:cNvPr id="8" name="圆角矩形 7"/>
          <p:cNvSpPr/>
          <p:nvPr/>
        </p:nvSpPr>
        <p:spPr>
          <a:xfrm>
            <a:off x="831215" y="4220210"/>
            <a:ext cx="1736090" cy="4064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zh-CN" altLang="en-US" b="1">
                <a:solidFill>
                  <a:schemeClr val="bg1"/>
                </a:solidFill>
                <a:latin typeface="+mj-ea"/>
                <a:ea typeface="+mj-ea"/>
                <a:cs typeface="楷体_GB2312"/>
                <a:sym typeface="+mn-ea"/>
              </a:rPr>
              <a:t>宣扬的思想：</a:t>
            </a:r>
          </a:p>
        </p:txBody>
      </p:sp>
      <p:sp>
        <p:nvSpPr>
          <p:cNvPr id="9" name="圆角矩形 8"/>
          <p:cNvSpPr/>
          <p:nvPr/>
        </p:nvSpPr>
        <p:spPr>
          <a:xfrm>
            <a:off x="831215" y="5214620"/>
            <a:ext cx="1620520" cy="4064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buClrTx/>
              <a:buSzTx/>
              <a:buFontTx/>
            </a:pPr>
            <a:r>
              <a:rPr lang="zh-CN" altLang="en-US" b="1">
                <a:solidFill>
                  <a:schemeClr val="bg1"/>
                </a:solidFill>
                <a:latin typeface="+mj-ea"/>
                <a:ea typeface="+mj-ea"/>
                <a:cs typeface="楷体_GB2312"/>
                <a:sym typeface="+mn-ea"/>
              </a:rPr>
              <a:t>评价：</a:t>
            </a:r>
          </a:p>
        </p:txBody>
      </p:sp>
      <p:sp>
        <p:nvSpPr>
          <p:cNvPr id="10" name="左大括号 9"/>
          <p:cNvSpPr/>
          <p:nvPr/>
        </p:nvSpPr>
        <p:spPr>
          <a:xfrm>
            <a:off x="2567940" y="2863850"/>
            <a:ext cx="177165" cy="1130300"/>
          </a:xfrm>
          <a:prstGeom prst="leftBrac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2838450" y="2560320"/>
            <a:ext cx="3048000" cy="1585595"/>
          </a:xfrm>
          <a:prstGeom prst="rect">
            <a:avLst/>
          </a:prstGeom>
          <a:noFill/>
        </p:spPr>
        <p:txBody>
          <a:bodyPr wrap="square" rtlCol="0" anchor="t">
            <a:spAutoFit/>
          </a:bodyPr>
          <a:lstStyle/>
          <a:p>
            <a:pPr fontAlgn="auto">
              <a:lnSpc>
                <a:spcPct val="180000"/>
              </a:lnSpc>
            </a:pPr>
            <a:r>
              <a:rPr lang="en-US" altLang="zh-CN">
                <a:solidFill>
                  <a:schemeClr val="tx1">
                    <a:lumMod val="95000"/>
                    <a:lumOff val="5000"/>
                  </a:schemeClr>
                </a:solidFill>
                <a:latin typeface="+mj-ea"/>
                <a:ea typeface="+mj-ea"/>
                <a:cs typeface="+mj-ea"/>
                <a:sym typeface="+mn-ea"/>
              </a:rPr>
              <a:t>1.</a:t>
            </a:r>
            <a:r>
              <a:rPr lang="zh-CN" altLang="en-US">
                <a:solidFill>
                  <a:schemeClr val="tx1">
                    <a:lumMod val="95000"/>
                    <a:lumOff val="5000"/>
                  </a:schemeClr>
                </a:solidFill>
                <a:latin typeface="+mj-ea"/>
                <a:ea typeface="+mj-ea"/>
                <a:cs typeface="+mj-ea"/>
                <a:sym typeface="+mn-ea"/>
              </a:rPr>
              <a:t>人们生来自由</a:t>
            </a:r>
            <a:endParaRPr lang="en-US">
              <a:solidFill>
                <a:schemeClr val="tx1">
                  <a:lumMod val="95000"/>
                  <a:lumOff val="5000"/>
                </a:schemeClr>
              </a:solidFill>
              <a:latin typeface="+mj-ea"/>
              <a:ea typeface="+mj-ea"/>
              <a:cs typeface="+mj-ea"/>
            </a:endParaRPr>
          </a:p>
          <a:p>
            <a:pPr fontAlgn="auto">
              <a:lnSpc>
                <a:spcPct val="180000"/>
              </a:lnSpc>
            </a:pPr>
            <a:r>
              <a:rPr lang="en-US" altLang="zh-CN">
                <a:solidFill>
                  <a:schemeClr val="tx1">
                    <a:lumMod val="95000"/>
                    <a:lumOff val="5000"/>
                  </a:schemeClr>
                </a:solidFill>
                <a:latin typeface="+mj-ea"/>
                <a:ea typeface="+mj-ea"/>
                <a:cs typeface="+mj-ea"/>
                <a:sym typeface="+mn-ea"/>
              </a:rPr>
              <a:t>2.</a:t>
            </a:r>
            <a:r>
              <a:rPr lang="zh-CN" altLang="en-US">
                <a:solidFill>
                  <a:schemeClr val="tx1">
                    <a:lumMod val="95000"/>
                    <a:lumOff val="5000"/>
                  </a:schemeClr>
                </a:solidFill>
                <a:latin typeface="+mj-ea"/>
                <a:ea typeface="+mj-ea"/>
                <a:cs typeface="+mj-ea"/>
                <a:sym typeface="+mn-ea"/>
              </a:rPr>
              <a:t>权利平等</a:t>
            </a:r>
            <a:endParaRPr lang="zh-CN" altLang="en-US">
              <a:solidFill>
                <a:schemeClr val="tx1">
                  <a:lumMod val="95000"/>
                  <a:lumOff val="5000"/>
                </a:schemeClr>
              </a:solidFill>
              <a:latin typeface="+mj-ea"/>
              <a:ea typeface="+mj-ea"/>
              <a:cs typeface="+mj-ea"/>
            </a:endParaRPr>
          </a:p>
          <a:p>
            <a:pPr fontAlgn="auto">
              <a:lnSpc>
                <a:spcPct val="180000"/>
              </a:lnSpc>
            </a:pPr>
            <a:r>
              <a:rPr lang="en-US" altLang="zh-CN">
                <a:solidFill>
                  <a:schemeClr val="tx1">
                    <a:lumMod val="95000"/>
                    <a:lumOff val="5000"/>
                  </a:schemeClr>
                </a:solidFill>
                <a:latin typeface="+mj-ea"/>
                <a:ea typeface="+mj-ea"/>
                <a:cs typeface="+mj-ea"/>
                <a:sym typeface="+mn-ea"/>
              </a:rPr>
              <a:t>3.</a:t>
            </a:r>
            <a:r>
              <a:rPr lang="zh-CN" altLang="en-US">
                <a:solidFill>
                  <a:schemeClr val="tx1">
                    <a:lumMod val="95000"/>
                    <a:lumOff val="5000"/>
                  </a:schemeClr>
                </a:solidFill>
                <a:latin typeface="+mj-ea"/>
                <a:ea typeface="+mj-ea"/>
                <a:cs typeface="+mj-ea"/>
                <a:sym typeface="+mn-ea"/>
              </a:rPr>
              <a:t>私有财产神圣不可侵犯</a:t>
            </a:r>
          </a:p>
        </p:txBody>
      </p:sp>
      <p:sp>
        <p:nvSpPr>
          <p:cNvPr id="13" name="文本框 12"/>
          <p:cNvSpPr txBox="1"/>
          <p:nvPr/>
        </p:nvSpPr>
        <p:spPr>
          <a:xfrm>
            <a:off x="2838450" y="4269740"/>
            <a:ext cx="4323715" cy="368300"/>
          </a:xfrm>
          <a:prstGeom prst="rect">
            <a:avLst/>
          </a:prstGeom>
          <a:noFill/>
        </p:spPr>
        <p:txBody>
          <a:bodyPr wrap="square" rtlCol="0" anchor="t">
            <a:spAutoFit/>
          </a:bodyPr>
          <a:lstStyle/>
          <a:p>
            <a:pPr algn="l" fontAlgn="auto">
              <a:lnSpc>
                <a:spcPct val="100000"/>
              </a:lnSpc>
              <a:spcBef>
                <a:spcPts val="0"/>
              </a:spcBef>
              <a:buClrTx/>
              <a:buSzTx/>
              <a:buFontTx/>
            </a:pPr>
            <a:r>
              <a:rPr lang="zh-CN" altLang="en-US">
                <a:solidFill>
                  <a:schemeClr val="tx1">
                    <a:lumMod val="95000"/>
                    <a:lumOff val="5000"/>
                  </a:schemeClr>
                </a:solidFill>
                <a:latin typeface="+mj-ea"/>
                <a:ea typeface="+mj-ea"/>
                <a:cs typeface="+mj-ea"/>
                <a:sym typeface="+mn-ea"/>
              </a:rPr>
              <a:t>资产阶级民主、平等、自由的思想</a:t>
            </a:r>
            <a:endParaRPr lang="zh-CN" altLang="en-US">
              <a:solidFill>
                <a:schemeClr val="tx1">
                  <a:lumMod val="95000"/>
                  <a:lumOff val="5000"/>
                </a:schemeClr>
              </a:solidFill>
              <a:latin typeface="+mj-ea"/>
              <a:ea typeface="+mj-ea"/>
              <a:cs typeface="+mj-ea"/>
            </a:endParaRPr>
          </a:p>
        </p:txBody>
      </p:sp>
      <p:sp>
        <p:nvSpPr>
          <p:cNvPr id="14" name="文本框 13"/>
          <p:cNvSpPr txBox="1"/>
          <p:nvPr/>
        </p:nvSpPr>
        <p:spPr>
          <a:xfrm>
            <a:off x="2745105" y="5117465"/>
            <a:ext cx="5541010" cy="922020"/>
          </a:xfrm>
          <a:prstGeom prst="rect">
            <a:avLst/>
          </a:prstGeom>
          <a:noFill/>
        </p:spPr>
        <p:txBody>
          <a:bodyPr wrap="square" rtlCol="0" anchor="t">
            <a:spAutoFit/>
          </a:bodyPr>
          <a:lstStyle/>
          <a:p>
            <a:pPr algn="l" fontAlgn="auto">
              <a:lnSpc>
                <a:spcPct val="150000"/>
              </a:lnSpc>
              <a:spcBef>
                <a:spcPts val="0"/>
              </a:spcBef>
              <a:buClrTx/>
              <a:buSzTx/>
              <a:buFontTx/>
            </a:pPr>
            <a:r>
              <a:rPr lang="zh-CN" altLang="en-US" b="1">
                <a:solidFill>
                  <a:srgbClr val="BA2121"/>
                </a:solidFill>
                <a:latin typeface="+mj-ea"/>
                <a:ea typeface="+mj-ea"/>
                <a:cs typeface="+mj-ea"/>
                <a:sym typeface="Arial" panose="020B0604020202020204" pitchFamily="34" charset="0"/>
              </a:rPr>
              <a:t>进步性：</a:t>
            </a:r>
            <a:r>
              <a:rPr lang="zh-CN" altLang="en-US">
                <a:solidFill>
                  <a:schemeClr val="tx1">
                    <a:lumMod val="95000"/>
                    <a:lumOff val="5000"/>
                  </a:schemeClr>
                </a:solidFill>
                <a:latin typeface="+mj-ea"/>
                <a:ea typeface="+mj-ea"/>
                <a:cs typeface="+mj-ea"/>
                <a:sym typeface="Arial" panose="020B0604020202020204" pitchFamily="34" charset="0"/>
              </a:rPr>
              <a:t>有力地抨击了封建君主专制和封建等级制度。</a:t>
            </a:r>
          </a:p>
          <a:p>
            <a:pPr algn="l" fontAlgn="auto">
              <a:lnSpc>
                <a:spcPct val="150000"/>
              </a:lnSpc>
              <a:spcBef>
                <a:spcPts val="0"/>
              </a:spcBef>
              <a:buClrTx/>
              <a:buSzTx/>
              <a:buFontTx/>
            </a:pPr>
            <a:r>
              <a:rPr lang="zh-CN" altLang="en-US" b="1">
                <a:solidFill>
                  <a:srgbClr val="BA2121"/>
                </a:solidFill>
                <a:latin typeface="+mj-ea"/>
                <a:ea typeface="+mj-ea"/>
                <a:cs typeface="+mj-ea"/>
                <a:sym typeface="+mn-ea"/>
              </a:rPr>
              <a:t>局限性：</a:t>
            </a:r>
            <a:r>
              <a:rPr lang="zh-CN" altLang="en-US">
                <a:solidFill>
                  <a:schemeClr val="tx1">
                    <a:lumMod val="95000"/>
                    <a:lumOff val="5000"/>
                  </a:schemeClr>
                </a:solidFill>
                <a:latin typeface="+mj-ea"/>
                <a:ea typeface="+mj-ea"/>
                <a:cs typeface="+mj-ea"/>
                <a:sym typeface="+mn-ea"/>
              </a:rPr>
              <a:t>只能维护资产阶级的利益。</a:t>
            </a:r>
            <a:endParaRPr lang="zh-CN" altLang="en-US">
              <a:solidFill>
                <a:schemeClr val="tx1">
                  <a:lumMod val="95000"/>
                  <a:lumOff val="5000"/>
                </a:schemeClr>
              </a:solidFill>
              <a:latin typeface="+mj-ea"/>
              <a:ea typeface="+mj-ea"/>
              <a:cs typeface="+mj-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p:cNvPicPr>
            <a:picLocks noChangeAspect="1"/>
          </p:cNvPicPr>
          <p:nvPr/>
        </p:nvPicPr>
        <p:blipFill>
          <a:blip r:embed="rId3"/>
          <a:stretch>
            <a:fillRect/>
          </a:stretch>
        </p:blipFill>
        <p:spPr>
          <a:xfrm rot="21360000">
            <a:off x="4060190" y="428625"/>
            <a:ext cx="1703705" cy="845185"/>
          </a:xfrm>
          <a:prstGeom prst="rect">
            <a:avLst/>
          </a:prstGeom>
        </p:spPr>
      </p:pic>
      <p:pic>
        <p:nvPicPr>
          <p:cNvPr id="11" name="图片 10" descr="10"/>
          <p:cNvPicPr>
            <a:picLocks noChangeAspect="1"/>
          </p:cNvPicPr>
          <p:nvPr/>
        </p:nvPicPr>
        <p:blipFill>
          <a:blip r:embed="rId3"/>
          <a:stretch>
            <a:fillRect/>
          </a:stretch>
        </p:blipFill>
        <p:spPr>
          <a:xfrm rot="240000" flipV="1">
            <a:off x="6300470" y="923925"/>
            <a:ext cx="1703705" cy="845185"/>
          </a:xfrm>
          <a:prstGeom prst="rect">
            <a:avLst/>
          </a:prstGeom>
        </p:spPr>
      </p:pic>
      <p:pic>
        <p:nvPicPr>
          <p:cNvPr id="6" name="图片 5" descr="3837899"/>
          <p:cNvPicPr>
            <a:picLocks noChangeAspect="1"/>
          </p:cNvPicPr>
          <p:nvPr/>
        </p:nvPicPr>
        <p:blipFill>
          <a:blip r:embed="rId4"/>
          <a:stretch>
            <a:fillRect/>
          </a:stretch>
        </p:blipFill>
        <p:spPr>
          <a:xfrm>
            <a:off x="0" y="0"/>
            <a:ext cx="2229485" cy="6858000"/>
          </a:xfrm>
          <a:prstGeom prst="rect">
            <a:avLst/>
          </a:prstGeom>
        </p:spPr>
      </p:pic>
      <p:pic>
        <p:nvPicPr>
          <p:cNvPr id="7" name="图片 6" descr="6"/>
          <p:cNvPicPr>
            <a:picLocks noChangeAspect="1"/>
          </p:cNvPicPr>
          <p:nvPr/>
        </p:nvPicPr>
        <p:blipFill>
          <a:blip r:embed="rId5"/>
          <a:stretch>
            <a:fillRect/>
          </a:stretch>
        </p:blipFill>
        <p:spPr>
          <a:xfrm>
            <a:off x="9768840" y="0"/>
            <a:ext cx="2423160" cy="6858635"/>
          </a:xfrm>
          <a:prstGeom prst="rect">
            <a:avLst/>
          </a:prstGeom>
        </p:spPr>
      </p:pic>
      <p:sp>
        <p:nvSpPr>
          <p:cNvPr id="8" name="文本框 7"/>
          <p:cNvSpPr txBox="1"/>
          <p:nvPr/>
        </p:nvSpPr>
        <p:spPr>
          <a:xfrm>
            <a:off x="5090160" y="522605"/>
            <a:ext cx="2011680" cy="1198880"/>
          </a:xfrm>
          <a:prstGeom prst="rect">
            <a:avLst/>
          </a:prstGeom>
          <a:noFill/>
          <a:effectLst>
            <a:outerShdw blurRad="63500" dist="38100" dir="2700000" algn="tl" rotWithShape="0">
              <a:prstClr val="black">
                <a:alpha val="40000"/>
              </a:prstClr>
            </a:outerShdw>
          </a:effectLst>
        </p:spPr>
        <p:txBody>
          <a:bodyPr wrap="none" rtlCol="0" anchor="t">
            <a:spAutoFit/>
          </a:bodyPr>
          <a:lstStyle/>
          <a:p>
            <a:pPr algn="ctr"/>
            <a:r>
              <a:rPr lang="zh-CN" altLang="en-US" sz="7200" dirty="0">
                <a:solidFill>
                  <a:srgbClr val="124E8C"/>
                </a:solidFill>
                <a:latin typeface="阿里巴巴普惠体 B" panose="00020600040101010101" charset="-122"/>
                <a:ea typeface="阿里巴巴普惠体 B" panose="00020600040101010101" charset="-122"/>
                <a:sym typeface="+mn-ea"/>
              </a:rPr>
              <a:t>目录</a:t>
            </a:r>
          </a:p>
        </p:txBody>
      </p:sp>
      <p:sp>
        <p:nvSpPr>
          <p:cNvPr id="2" name="圆角矩形 1"/>
          <p:cNvSpPr/>
          <p:nvPr/>
        </p:nvSpPr>
        <p:spPr>
          <a:xfrm>
            <a:off x="3067050" y="2254250"/>
            <a:ext cx="647700" cy="647700"/>
          </a:xfrm>
          <a:prstGeom prst="roundRect">
            <a:avLst/>
          </a:prstGeom>
          <a:solidFill>
            <a:schemeClr val="bg1"/>
          </a:solidFill>
          <a:ln>
            <a:solidFill>
              <a:srgbClr val="124E8C"/>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124E8C"/>
                </a:solidFill>
              </a:rPr>
              <a:t>01</a:t>
            </a:r>
          </a:p>
        </p:txBody>
      </p:sp>
      <p:sp>
        <p:nvSpPr>
          <p:cNvPr id="3" name="圆角矩形 2"/>
          <p:cNvSpPr/>
          <p:nvPr/>
        </p:nvSpPr>
        <p:spPr>
          <a:xfrm>
            <a:off x="3067050" y="3435350"/>
            <a:ext cx="647700" cy="647700"/>
          </a:xfrm>
          <a:prstGeom prst="roundRect">
            <a:avLst/>
          </a:prstGeom>
          <a:solidFill>
            <a:schemeClr val="bg1"/>
          </a:solidFill>
          <a:ln>
            <a:solidFill>
              <a:srgbClr val="124E8C"/>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124E8C"/>
                </a:solidFill>
              </a:rPr>
              <a:t>02</a:t>
            </a:r>
          </a:p>
        </p:txBody>
      </p:sp>
      <p:sp>
        <p:nvSpPr>
          <p:cNvPr id="4" name="圆角矩形 3"/>
          <p:cNvSpPr/>
          <p:nvPr/>
        </p:nvSpPr>
        <p:spPr>
          <a:xfrm>
            <a:off x="3067050" y="4616450"/>
            <a:ext cx="647700" cy="647700"/>
          </a:xfrm>
          <a:prstGeom prst="roundRect">
            <a:avLst/>
          </a:prstGeom>
          <a:solidFill>
            <a:schemeClr val="bg1"/>
          </a:solidFill>
          <a:ln>
            <a:solidFill>
              <a:srgbClr val="124E8C"/>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124E8C"/>
                </a:solidFill>
              </a:rPr>
              <a:t>03</a:t>
            </a:r>
          </a:p>
        </p:txBody>
      </p:sp>
      <p:sp>
        <p:nvSpPr>
          <p:cNvPr id="5" name="文本框 4"/>
          <p:cNvSpPr txBox="1"/>
          <p:nvPr/>
        </p:nvSpPr>
        <p:spPr>
          <a:xfrm>
            <a:off x="3956685" y="2347595"/>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9" name="文本框 8"/>
          <p:cNvSpPr txBox="1"/>
          <p:nvPr/>
        </p:nvSpPr>
        <p:spPr>
          <a:xfrm>
            <a:off x="3956685" y="35293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p>
        </p:txBody>
      </p:sp>
      <p:sp>
        <p:nvSpPr>
          <p:cNvPr id="10" name="文本框 9"/>
          <p:cNvSpPr txBox="1"/>
          <p:nvPr/>
        </p:nvSpPr>
        <p:spPr>
          <a:xfrm>
            <a:off x="3956685" y="4756150"/>
            <a:ext cx="4763135" cy="460375"/>
          </a:xfrm>
          <a:prstGeom prst="rect">
            <a:avLst/>
          </a:prstGeom>
          <a:noFill/>
        </p:spPr>
        <p:txBody>
          <a:bodyPr wrap="square" rtlCol="0" anchor="t">
            <a:spAutoFit/>
          </a:bodyPr>
          <a:lstStyle/>
          <a:p>
            <a:pPr algn="l">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法国大革命的继续：拿破仑帝国</a:t>
            </a:r>
            <a:endParaRPr lang="zh-CN" altLang="en-US" sz="2400" dirty="0">
              <a:solidFill>
                <a:srgbClr val="124E8C"/>
              </a:solidFill>
              <a:latin typeface="阿里巴巴普惠体 B" panose="00020600040101010101" charset="-122"/>
              <a:ea typeface="阿里巴巴普惠体 B" panose="00020600040101010101"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55295" y="1529715"/>
            <a:ext cx="6867525" cy="5461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93" name="文本框 6153"/>
          <p:cNvSpPr txBox="1">
            <a:spLocks noChangeArrowheads="1"/>
          </p:cNvSpPr>
          <p:nvPr/>
        </p:nvSpPr>
        <p:spPr bwMode="auto">
          <a:xfrm>
            <a:off x="649605" y="1603375"/>
            <a:ext cx="6673215" cy="398780"/>
          </a:xfrm>
          <a:prstGeom prst="rect">
            <a:avLst/>
          </a:prstGeom>
          <a:noFill/>
          <a:ln w="9525">
            <a:noFill/>
            <a:miter lim="800000"/>
          </a:ln>
        </p:spPr>
        <p:txBody>
          <a:bodyPr wrap="square">
            <a:spAutoFit/>
          </a:bodyPr>
          <a:lstStyle/>
          <a:p>
            <a:pPr algn="l">
              <a:lnSpc>
                <a:spcPct val="100000"/>
              </a:lnSpc>
              <a:spcBef>
                <a:spcPct val="50000"/>
              </a:spcBef>
              <a:buClrTx/>
              <a:buSzTx/>
              <a:buFontTx/>
              <a:buNone/>
            </a:pPr>
            <a:r>
              <a:rPr lang="zh-CN" altLang="en-US" sz="2000" dirty="0">
                <a:solidFill>
                  <a:schemeClr val="bg1"/>
                </a:solidFill>
                <a:latin typeface="阿里巴巴普惠体 B" panose="00020600040101010101" charset="-122"/>
                <a:ea typeface="阿里巴巴普惠体 B" panose="00020600040101010101" charset="-122"/>
              </a:rPr>
              <a:t>4、进一步发展——废除君主制，建立共和国，处死国王</a:t>
            </a:r>
          </a:p>
        </p:txBody>
      </p:sp>
      <p:pic>
        <p:nvPicPr>
          <p:cNvPr id="6" name="图片 5"/>
          <p:cNvPicPr>
            <a:picLocks noChangeAspect="1"/>
          </p:cNvPicPr>
          <p:nvPr/>
        </p:nvPicPr>
        <p:blipFill>
          <a:blip r:embed="rId3"/>
          <a:stretch>
            <a:fillRect/>
          </a:stretch>
        </p:blipFill>
        <p:spPr>
          <a:xfrm>
            <a:off x="6262370" y="2481580"/>
            <a:ext cx="5396230" cy="3453765"/>
          </a:xfrm>
          <a:prstGeom prst="rect">
            <a:avLst/>
          </a:prstGeom>
          <a:effectLst>
            <a:outerShdw blurRad="254000" dist="38100" dir="2700000" algn="tl" rotWithShape="0">
              <a:prstClr val="black">
                <a:alpha val="40000"/>
              </a:prstClr>
            </a:outerShdw>
          </a:effectLst>
        </p:spPr>
      </p:pic>
      <p:sp>
        <p:nvSpPr>
          <p:cNvPr id="38917" name="Rectangle 5"/>
          <p:cNvSpPr>
            <a:spLocks noChangeArrowheads="1"/>
          </p:cNvSpPr>
          <p:nvPr/>
        </p:nvSpPr>
        <p:spPr bwMode="auto">
          <a:xfrm>
            <a:off x="467995" y="2566353"/>
            <a:ext cx="5577205" cy="2929255"/>
          </a:xfrm>
          <a:prstGeom prst="rect">
            <a:avLst/>
          </a:prstGeom>
          <a:noFill/>
          <a:ln w="9525">
            <a:noFill/>
            <a:miter lim="800000"/>
          </a:ln>
        </p:spPr>
        <p:txBody>
          <a:bodyPr wrap="square" lIns="97971" tIns="48985" rIns="97971" bIns="48985" anchor="ctr">
            <a:spAutoFit/>
          </a:bodyPr>
          <a:lstStyle/>
          <a:p>
            <a:pPr fontAlgn="auto">
              <a:lnSpc>
                <a:spcPct val="200000"/>
              </a:lnSpc>
            </a:pPr>
            <a:r>
              <a:rPr lang="en-US" altLang="zh-CN" sz="2300" b="1">
                <a:solidFill>
                  <a:srgbClr val="C00000"/>
                </a:solidFill>
                <a:latin typeface="+mn-ea"/>
                <a:cs typeface="+mn-ea"/>
              </a:rPr>
              <a:t>   1792</a:t>
            </a:r>
            <a:r>
              <a:rPr lang="zh-CN" altLang="en-US" sz="2300" b="1">
                <a:solidFill>
                  <a:srgbClr val="C00000"/>
                </a:solidFill>
                <a:latin typeface="+mn-ea"/>
                <a:cs typeface="+mn-ea"/>
              </a:rPr>
              <a:t>年</a:t>
            </a:r>
            <a:r>
              <a:rPr lang="en-US" altLang="zh-CN" sz="2300" b="1">
                <a:solidFill>
                  <a:srgbClr val="C00000"/>
                </a:solidFill>
                <a:latin typeface="+mn-ea"/>
                <a:cs typeface="+mn-ea"/>
              </a:rPr>
              <a:t>8</a:t>
            </a:r>
            <a:r>
              <a:rPr lang="zh-CN" altLang="en-US" sz="2300" b="1">
                <a:solidFill>
                  <a:srgbClr val="C00000"/>
                </a:solidFill>
                <a:latin typeface="+mn-ea"/>
                <a:cs typeface="+mn-ea"/>
              </a:rPr>
              <a:t>月</a:t>
            </a:r>
            <a:r>
              <a:rPr lang="en-US" altLang="zh-CN" sz="2300" b="1">
                <a:solidFill>
                  <a:srgbClr val="C00000"/>
                </a:solidFill>
                <a:latin typeface="+mn-ea"/>
                <a:cs typeface="+mn-ea"/>
              </a:rPr>
              <a:t>10</a:t>
            </a:r>
            <a:r>
              <a:rPr lang="zh-CN" altLang="en-US" sz="2300" b="1">
                <a:solidFill>
                  <a:srgbClr val="C00000"/>
                </a:solidFill>
                <a:latin typeface="+mn-ea"/>
                <a:cs typeface="+mn-ea"/>
              </a:rPr>
              <a:t>日</a:t>
            </a:r>
            <a:r>
              <a:rPr lang="zh-CN" altLang="en-US" sz="2300">
                <a:latin typeface="+mn-ea"/>
                <a:cs typeface="+mn-ea"/>
              </a:rPr>
              <a:t>，巴黎人民再次起义，建立法兰西第一共和国逮捕国王路易十六，以叛国罪被处死。处死国王路易十六，封建君主制退出历史舞台是民心所向。</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55295" y="1529715"/>
            <a:ext cx="4331335"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49935" y="1553845"/>
            <a:ext cx="3700145" cy="460375"/>
          </a:xfrm>
          <a:prstGeom prst="rect">
            <a:avLst/>
          </a:prstGeom>
          <a:noFill/>
        </p:spPr>
        <p:txBody>
          <a:bodyPr wrap="none" rtlCol="0" anchor="t">
            <a:spAutoFit/>
          </a:bodyPr>
          <a:lstStyle/>
          <a:p>
            <a:pPr algn="l">
              <a:spcBef>
                <a:spcPct val="50000"/>
              </a:spcBef>
              <a:buClrTx/>
              <a:buSzTx/>
              <a:buFontTx/>
              <a:buNone/>
            </a:pPr>
            <a:r>
              <a:rPr lang="zh-CN" altLang="en-US" sz="2400" dirty="0">
                <a:solidFill>
                  <a:schemeClr val="bg1"/>
                </a:solidFill>
                <a:latin typeface="阿里巴巴普惠体 B" panose="00020600040101010101" charset="-122"/>
                <a:ea typeface="阿里巴巴普惠体 B" panose="00020600040101010101" charset="-122"/>
                <a:sym typeface="+mn-ea"/>
              </a:rPr>
              <a:t>5、高潮——雅各宾派专政</a:t>
            </a:r>
          </a:p>
        </p:txBody>
      </p:sp>
      <p:sp>
        <p:nvSpPr>
          <p:cNvPr id="34819" name="Rectangle 4"/>
          <p:cNvSpPr>
            <a:spLocks noChangeArrowheads="1"/>
          </p:cNvSpPr>
          <p:nvPr/>
        </p:nvSpPr>
        <p:spPr bwMode="auto">
          <a:xfrm>
            <a:off x="749935" y="2263140"/>
            <a:ext cx="3394075" cy="460375"/>
          </a:xfrm>
          <a:prstGeom prst="rect">
            <a:avLst/>
          </a:prstGeom>
          <a:noFill/>
          <a:ln w="9525">
            <a:noFill/>
            <a:miter lim="800000"/>
          </a:ln>
        </p:spPr>
        <p:txBody>
          <a:bodyPr wrap="square">
            <a:spAutoFit/>
          </a:bodyPr>
          <a:lstStyle/>
          <a:p>
            <a:pPr>
              <a:buFont typeface="Arial" panose="020B0604020202020204" pitchFamily="34" charset="0"/>
              <a:buNone/>
            </a:pPr>
            <a:r>
              <a:rPr lang="zh-CN" altLang="en-US" sz="2400" b="1">
                <a:solidFill>
                  <a:srgbClr val="C00000"/>
                </a:solidFill>
                <a:latin typeface="宋体" panose="02010600030101010101" pitchFamily="2" charset="-122"/>
              </a:rPr>
              <a:t>雅各宾派采取的措施：</a:t>
            </a:r>
          </a:p>
        </p:txBody>
      </p:sp>
      <p:sp>
        <p:nvSpPr>
          <p:cNvPr id="52230" name="Text Box 8"/>
          <p:cNvSpPr txBox="1">
            <a:spLocks noChangeArrowheads="1"/>
          </p:cNvSpPr>
          <p:nvPr/>
        </p:nvSpPr>
        <p:spPr bwMode="auto">
          <a:xfrm>
            <a:off x="889635" y="2914650"/>
            <a:ext cx="3559810" cy="398780"/>
          </a:xfrm>
          <a:prstGeom prst="rect">
            <a:avLst/>
          </a:prstGeom>
          <a:solidFill>
            <a:schemeClr val="bg1"/>
          </a:solidFill>
          <a:ln w="9525">
            <a:noFill/>
            <a:miter lim="800000"/>
          </a:ln>
        </p:spPr>
        <p:txBody>
          <a:bodyPr wrap="square" lIns="0" rIns="0">
            <a:spAutoFit/>
          </a:bodyPr>
          <a:lstStyle/>
          <a:p>
            <a:pPr eaLnBrk="0" hangingPunct="0">
              <a:buFont typeface="Arial" panose="020B0604020202020204" pitchFamily="34" charset="0"/>
              <a:buNone/>
            </a:pPr>
            <a:r>
              <a:rPr lang="zh-CN" altLang="en-US" sz="2000">
                <a:ln>
                  <a:noFill/>
                </a:ln>
                <a:solidFill>
                  <a:schemeClr val="tx1">
                    <a:lumMod val="85000"/>
                    <a:lumOff val="15000"/>
                  </a:schemeClr>
                </a:solidFill>
                <a:latin typeface="+mj-ea"/>
                <a:ea typeface="+mj-ea"/>
                <a:cs typeface="+mj-ea"/>
              </a:rPr>
              <a:t>把流亡贵族的土地卖给农民</a:t>
            </a:r>
            <a:r>
              <a:rPr lang="en-US" altLang="zh-CN" sz="2000">
                <a:ln>
                  <a:noFill/>
                </a:ln>
                <a:solidFill>
                  <a:schemeClr val="tx1">
                    <a:lumMod val="85000"/>
                    <a:lumOff val="15000"/>
                  </a:schemeClr>
                </a:solidFill>
                <a:latin typeface="+mj-ea"/>
                <a:ea typeface="+mj-ea"/>
                <a:cs typeface="+mj-ea"/>
              </a:rPr>
              <a:t>;</a:t>
            </a:r>
          </a:p>
        </p:txBody>
      </p:sp>
      <p:sp>
        <p:nvSpPr>
          <p:cNvPr id="52231" name="Text Box 9"/>
          <p:cNvSpPr txBox="1">
            <a:spLocks noChangeArrowheads="1"/>
          </p:cNvSpPr>
          <p:nvPr/>
        </p:nvSpPr>
        <p:spPr bwMode="auto">
          <a:xfrm>
            <a:off x="889635" y="3482658"/>
            <a:ext cx="2743200" cy="398780"/>
          </a:xfrm>
          <a:prstGeom prst="rect">
            <a:avLst/>
          </a:prstGeom>
          <a:solidFill>
            <a:schemeClr val="bg1"/>
          </a:solidFill>
          <a:ln w="9525">
            <a:noFill/>
            <a:miter lim="800000"/>
          </a:ln>
        </p:spPr>
        <p:txBody>
          <a:bodyPr wrap="none" lIns="0" rIns="0">
            <a:spAutoFit/>
          </a:bodyPr>
          <a:lstStyle/>
          <a:p>
            <a:pPr eaLnBrk="0" hangingPunct="0">
              <a:buFont typeface="Arial" panose="020B0604020202020204" pitchFamily="34" charset="0"/>
              <a:buNone/>
            </a:pPr>
            <a:r>
              <a:rPr lang="zh-CN" altLang="en-US" sz="2000">
                <a:ln>
                  <a:noFill/>
                </a:ln>
                <a:solidFill>
                  <a:schemeClr val="tx1">
                    <a:lumMod val="85000"/>
                    <a:lumOff val="15000"/>
                  </a:schemeClr>
                </a:solidFill>
                <a:latin typeface="+mj-ea"/>
                <a:ea typeface="+mj-ea"/>
                <a:cs typeface="楷体_GB2312"/>
              </a:rPr>
              <a:t>限定生活必需品的价格</a:t>
            </a:r>
            <a:r>
              <a:rPr lang="zh-CN" altLang="en-US" sz="1600">
                <a:ln>
                  <a:noFill/>
                </a:ln>
                <a:solidFill>
                  <a:schemeClr val="tx1">
                    <a:lumMod val="85000"/>
                    <a:lumOff val="15000"/>
                  </a:schemeClr>
                </a:solidFill>
                <a:latin typeface="+mj-ea"/>
                <a:ea typeface="+mj-ea"/>
                <a:cs typeface="楷体_GB2312"/>
              </a:rPr>
              <a:t>；</a:t>
            </a:r>
          </a:p>
        </p:txBody>
      </p:sp>
      <p:sp>
        <p:nvSpPr>
          <p:cNvPr id="52232" name="Text Box 11"/>
          <p:cNvSpPr txBox="1">
            <a:spLocks noChangeArrowheads="1"/>
          </p:cNvSpPr>
          <p:nvPr/>
        </p:nvSpPr>
        <p:spPr bwMode="auto">
          <a:xfrm>
            <a:off x="889635" y="4050983"/>
            <a:ext cx="1778000" cy="398780"/>
          </a:xfrm>
          <a:prstGeom prst="rect">
            <a:avLst/>
          </a:prstGeom>
          <a:solidFill>
            <a:schemeClr val="bg1"/>
          </a:solidFill>
          <a:ln w="9525">
            <a:noFill/>
            <a:miter lim="800000"/>
          </a:ln>
        </p:spPr>
        <p:txBody>
          <a:bodyPr wrap="none" lIns="0" rIns="0">
            <a:spAutoFit/>
          </a:bodyPr>
          <a:lstStyle/>
          <a:p>
            <a:pPr eaLnBrk="0" hangingPunct="0">
              <a:buFont typeface="Arial" panose="020B0604020202020204" pitchFamily="34" charset="0"/>
              <a:buNone/>
            </a:pPr>
            <a:r>
              <a:rPr lang="zh-CN" altLang="en-US" sz="2000">
                <a:ln>
                  <a:noFill/>
                </a:ln>
                <a:solidFill>
                  <a:schemeClr val="tx1">
                    <a:lumMod val="85000"/>
                    <a:lumOff val="15000"/>
                  </a:schemeClr>
                </a:solidFill>
                <a:latin typeface="+mj-ea"/>
                <a:ea typeface="+mj-ea"/>
                <a:cs typeface="楷体_GB2312"/>
              </a:rPr>
              <a:t>严惩反动分子；</a:t>
            </a:r>
          </a:p>
        </p:txBody>
      </p:sp>
      <p:sp>
        <p:nvSpPr>
          <p:cNvPr id="52233" name="Text Box 13"/>
          <p:cNvSpPr txBox="1">
            <a:spLocks noChangeArrowheads="1"/>
          </p:cNvSpPr>
          <p:nvPr/>
        </p:nvSpPr>
        <p:spPr bwMode="auto">
          <a:xfrm>
            <a:off x="889635" y="4619308"/>
            <a:ext cx="3302000" cy="398780"/>
          </a:xfrm>
          <a:prstGeom prst="rect">
            <a:avLst/>
          </a:prstGeom>
          <a:solidFill>
            <a:schemeClr val="bg1"/>
          </a:solidFill>
          <a:ln w="9525">
            <a:noFill/>
            <a:miter lim="800000"/>
          </a:ln>
        </p:spPr>
        <p:txBody>
          <a:bodyPr wrap="none" lIns="0" rIns="0">
            <a:spAutoFit/>
          </a:bodyPr>
          <a:lstStyle/>
          <a:p>
            <a:pPr eaLnBrk="0" hangingPunct="0">
              <a:buFont typeface="Arial" panose="020B0604020202020204" pitchFamily="34" charset="0"/>
              <a:buNone/>
            </a:pPr>
            <a:r>
              <a:rPr lang="zh-CN" altLang="en-US" sz="2000">
                <a:ln>
                  <a:noFill/>
                </a:ln>
                <a:solidFill>
                  <a:schemeClr val="tx1">
                    <a:lumMod val="85000"/>
                    <a:lumOff val="15000"/>
                  </a:schemeClr>
                </a:solidFill>
                <a:latin typeface="+mj-ea"/>
                <a:ea typeface="+mj-ea"/>
                <a:cs typeface="楷体_GB2312"/>
              </a:rPr>
              <a:t>动员一切力量反对内外敌人。</a:t>
            </a:r>
          </a:p>
        </p:txBody>
      </p:sp>
      <p:sp>
        <p:nvSpPr>
          <p:cNvPr id="34825" name="Rectangle 10"/>
          <p:cNvSpPr>
            <a:spLocks noChangeArrowheads="1"/>
          </p:cNvSpPr>
          <p:nvPr/>
        </p:nvSpPr>
        <p:spPr bwMode="auto">
          <a:xfrm>
            <a:off x="4538345" y="2263140"/>
            <a:ext cx="3994150" cy="460375"/>
          </a:xfrm>
          <a:prstGeom prst="rect">
            <a:avLst/>
          </a:prstGeom>
          <a:noFill/>
          <a:ln w="9525">
            <a:noFill/>
            <a:miter lim="800000"/>
          </a:ln>
        </p:spPr>
        <p:txBody>
          <a:bodyPr wrap="square">
            <a:spAutoFit/>
          </a:bodyPr>
          <a:lstStyle/>
          <a:p>
            <a:pPr algn="l">
              <a:buClrTx/>
              <a:buSzTx/>
              <a:buFont typeface="Arial" panose="020B0604020202020204" pitchFamily="34" charset="0"/>
              <a:buNone/>
            </a:pPr>
            <a:r>
              <a:rPr lang="zh-CN" altLang="en-US" sz="2400" b="1">
                <a:solidFill>
                  <a:srgbClr val="C00000"/>
                </a:solidFill>
                <a:latin typeface="宋体" panose="02010600030101010101" pitchFamily="2" charset="-122"/>
              </a:rPr>
              <a:t>怎样评价雅各宾派专政的?</a:t>
            </a:r>
          </a:p>
        </p:txBody>
      </p:sp>
      <p:sp>
        <p:nvSpPr>
          <p:cNvPr id="52235" name="Rectangle 11"/>
          <p:cNvSpPr>
            <a:spLocks noChangeArrowheads="1"/>
          </p:cNvSpPr>
          <p:nvPr/>
        </p:nvSpPr>
        <p:spPr bwMode="auto">
          <a:xfrm>
            <a:off x="4538345" y="2838450"/>
            <a:ext cx="3761105" cy="2676525"/>
          </a:xfrm>
          <a:prstGeom prst="rect">
            <a:avLst/>
          </a:prstGeom>
          <a:noFill/>
          <a:ln w="9525">
            <a:noFill/>
            <a:miter lim="800000"/>
          </a:ln>
        </p:spPr>
        <p:txBody>
          <a:bodyPr wrap="square">
            <a:spAutoFit/>
          </a:bodyPr>
          <a:lstStyle/>
          <a:p>
            <a:pPr fontAlgn="auto">
              <a:lnSpc>
                <a:spcPct val="150000"/>
              </a:lnSpc>
              <a:buFont typeface="Arial" panose="020B0604020202020204" pitchFamily="34" charset="0"/>
              <a:buNone/>
            </a:pPr>
            <a:r>
              <a:rPr lang="zh-CN" altLang="en-US" sz="1600"/>
              <a:t>雅各宾派上台后，采取了一系列果断措施，打退了外国军队的进攻，平息了国内的叛乱，把法国大革命推向高潮。但其恐怖政策“打击面太广、处决的人太多”，造成了人人自危的恐怖心态，使他们失去了统治基础，这也是雅各宾派被推翻的原因。</a:t>
            </a:r>
          </a:p>
        </p:txBody>
      </p:sp>
      <p:pic>
        <p:nvPicPr>
          <p:cNvPr id="4" name="图片 3"/>
          <p:cNvPicPr>
            <a:picLocks noChangeAspect="1"/>
          </p:cNvPicPr>
          <p:nvPr/>
        </p:nvPicPr>
        <p:blipFill>
          <a:blip r:embed="rId3"/>
          <a:stretch>
            <a:fillRect/>
          </a:stretch>
        </p:blipFill>
        <p:spPr>
          <a:xfrm>
            <a:off x="8670290" y="2333625"/>
            <a:ext cx="2710180" cy="3794760"/>
          </a:xfrm>
          <a:prstGeom prst="rect">
            <a:avLst/>
          </a:prstGeom>
        </p:spPr>
      </p:pic>
      <p:sp>
        <p:nvSpPr>
          <p:cNvPr id="7" name="文本框 6"/>
          <p:cNvSpPr txBox="1"/>
          <p:nvPr/>
        </p:nvSpPr>
        <p:spPr>
          <a:xfrm>
            <a:off x="11380470" y="2367280"/>
            <a:ext cx="459740" cy="2536190"/>
          </a:xfrm>
          <a:prstGeom prst="rect">
            <a:avLst/>
          </a:prstGeom>
          <a:noFill/>
        </p:spPr>
        <p:txBody>
          <a:bodyPr vert="eaVert" wrap="square" rtlCol="0">
            <a:spAutoFit/>
          </a:bodyPr>
          <a:lstStyle/>
          <a:p>
            <a:r>
              <a:rPr lang="zh-CN" altLang="en-US">
                <a:solidFill>
                  <a:srgbClr val="BA2121"/>
                </a:solidFill>
                <a:latin typeface="+mj-ea"/>
                <a:ea typeface="+mj-ea"/>
                <a:sym typeface="+mn-ea"/>
              </a:rPr>
              <a:t>雅各宾派、罗伯斯庇尔</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3837899"/>
          <p:cNvPicPr>
            <a:picLocks noChangeAspect="1"/>
          </p:cNvPicPr>
          <p:nvPr/>
        </p:nvPicPr>
        <p:blipFill>
          <a:blip r:embed="rId3"/>
          <a:stretch>
            <a:fillRect/>
          </a:stretch>
        </p:blipFill>
        <p:spPr>
          <a:xfrm rot="16200000" flipV="1">
            <a:off x="4437380" y="-878205"/>
            <a:ext cx="3333750" cy="12202160"/>
          </a:xfrm>
          <a:prstGeom prst="rect">
            <a:avLst/>
          </a:prstGeom>
        </p:spPr>
      </p:pic>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2910" y="1750060"/>
            <a:ext cx="4598670" cy="1476375"/>
          </a:xfrm>
          <a:prstGeom prst="rect">
            <a:avLst/>
          </a:prstGeom>
          <a:noFill/>
        </p:spPr>
        <p:txBody>
          <a:bodyPr wrap="square" rtlCol="0" anchor="t">
            <a:spAutoFit/>
          </a:bodyPr>
          <a:lstStyle/>
          <a:p>
            <a:pPr algn="l" eaLnBrk="0" fontAlgn="auto" hangingPunct="0">
              <a:lnSpc>
                <a:spcPct val="150000"/>
              </a:lnSpc>
              <a:spcBef>
                <a:spcPts val="0"/>
              </a:spcBef>
              <a:buClrTx/>
              <a:buSzTx/>
              <a:buFont typeface="Arial" panose="020B0604020202020204" pitchFamily="34" charset="0"/>
              <a:buNone/>
            </a:pPr>
            <a:r>
              <a:rPr lang="zh-CN" altLang="en-US" sz="2000" b="1">
                <a:ln>
                  <a:noFill/>
                </a:ln>
                <a:solidFill>
                  <a:srgbClr val="BA2121"/>
                </a:solidFill>
                <a:latin typeface="+mj-ea"/>
                <a:ea typeface="+mj-ea"/>
                <a:cs typeface="楷体_GB2312"/>
                <a:sym typeface="+mn-ea"/>
              </a:rPr>
              <a:t>1794年7月</a:t>
            </a:r>
            <a:r>
              <a:rPr lang="zh-CN" altLang="en-US" sz="2000">
                <a:ln>
                  <a:noFill/>
                </a:ln>
                <a:solidFill>
                  <a:schemeClr val="tx1">
                    <a:lumMod val="85000"/>
                    <a:lumOff val="15000"/>
                  </a:schemeClr>
                </a:solidFill>
                <a:latin typeface="+mj-ea"/>
                <a:ea typeface="+mj-ea"/>
                <a:cs typeface="楷体_GB2312"/>
                <a:sym typeface="+mn-ea"/>
              </a:rPr>
              <a:t>，罗伯斯庇尔在政变中被送上断头台，雅各宾俱乐部解散，法国大革命结束。</a:t>
            </a:r>
            <a:endParaRPr lang="zh-CN" altLang="en-US" sz="2000">
              <a:ln>
                <a:noFill/>
              </a:ln>
              <a:solidFill>
                <a:schemeClr val="tx1">
                  <a:lumMod val="85000"/>
                  <a:lumOff val="15000"/>
                </a:schemeClr>
              </a:solidFill>
              <a:latin typeface="+mj-ea"/>
              <a:ea typeface="+mj-ea"/>
              <a:cs typeface="楷体_GB2312"/>
            </a:endParaRPr>
          </a:p>
        </p:txBody>
      </p:sp>
      <p:pic>
        <p:nvPicPr>
          <p:cNvPr id="4" name="图片 3"/>
          <p:cNvPicPr>
            <a:picLocks noChangeAspect="1"/>
          </p:cNvPicPr>
          <p:nvPr/>
        </p:nvPicPr>
        <p:blipFill>
          <a:blip r:embed="rId4"/>
          <a:stretch>
            <a:fillRect/>
          </a:stretch>
        </p:blipFill>
        <p:spPr>
          <a:xfrm>
            <a:off x="5487035" y="1612900"/>
            <a:ext cx="6400800" cy="4159250"/>
          </a:xfrm>
          <a:prstGeom prst="rect">
            <a:avLst/>
          </a:prstGeom>
        </p:spPr>
      </p:pic>
      <p:sp>
        <p:nvSpPr>
          <p:cNvPr id="6" name="文本框 5"/>
          <p:cNvSpPr txBox="1"/>
          <p:nvPr/>
        </p:nvSpPr>
        <p:spPr>
          <a:xfrm>
            <a:off x="422910" y="3226435"/>
            <a:ext cx="4368165" cy="1753235"/>
          </a:xfrm>
          <a:prstGeom prst="rect">
            <a:avLst/>
          </a:prstGeom>
          <a:noFill/>
        </p:spPr>
        <p:txBody>
          <a:bodyPr wrap="square" rtlCol="0" anchor="t">
            <a:spAutoFit/>
          </a:bodyPr>
          <a:lstStyle/>
          <a:p>
            <a:pPr algn="l" fontAlgn="auto">
              <a:lnSpc>
                <a:spcPct val="150000"/>
              </a:lnSpc>
              <a:buClrTx/>
              <a:buSzTx/>
              <a:buFont typeface="Arial" panose="020B0604020202020204" pitchFamily="34" charset="0"/>
            </a:pPr>
            <a:r>
              <a:rPr lang="zh-CN" altLang="en-US" sz="2400" b="1">
                <a:solidFill>
                  <a:srgbClr val="C00000"/>
                </a:solidFill>
                <a:latin typeface="宋体" panose="02010600030101010101" pitchFamily="2" charset="-122"/>
                <a:sym typeface="+mn-ea"/>
              </a:rPr>
              <a:t>这只是代表法国资产阶级革命高潮过去，而不是资产阶级的失败。</a:t>
            </a:r>
            <a:endParaRPr lang="zh-CN" altLang="en-US" sz="2400" b="1">
              <a:solidFill>
                <a:srgbClr val="C00000"/>
              </a:solidFill>
              <a:latin typeface="宋体" panose="02010600030101010101" pitchFamily="2"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1460" y="341630"/>
            <a:ext cx="23164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法国大革命进程</a:t>
            </a:r>
            <a:endParaRPr lang="en-US" altLang="zh-CN" sz="2400" dirty="0">
              <a:solidFill>
                <a:srgbClr val="124E8C"/>
              </a:solidFill>
              <a:latin typeface="阿里巴巴普惠体 B" panose="00020600040101010101" charset="-122"/>
              <a:ea typeface="阿里巴巴普惠体 B" panose="00020600040101010101" charset="-122"/>
              <a:sym typeface="+mn-ea"/>
            </a:endParaRPr>
          </a:p>
        </p:txBody>
      </p:sp>
      <p:sp>
        <p:nvSpPr>
          <p:cNvPr id="4" name="矩形 3"/>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46760" y="1638935"/>
            <a:ext cx="4526280" cy="645160"/>
          </a:xfrm>
          <a:prstGeom prst="rect">
            <a:avLst/>
          </a:prstGeom>
          <a:noFill/>
        </p:spPr>
        <p:txBody>
          <a:bodyPr wrap="none" rtlCol="0" anchor="t">
            <a:spAutoFit/>
          </a:bodyPr>
          <a:lstStyle/>
          <a:p>
            <a:pPr algn="l">
              <a:lnSpc>
                <a:spcPct val="150000"/>
              </a:lnSpc>
              <a:spcBef>
                <a:spcPct val="50000"/>
              </a:spcBef>
              <a:buClrTx/>
              <a:buSzTx/>
              <a:buFont typeface="Arial" panose="020B0604020202020204" pitchFamily="34" charset="0"/>
            </a:pPr>
            <a:r>
              <a:rPr lang="zh-CN" altLang="en-US" sz="2400" b="1">
                <a:solidFill>
                  <a:srgbClr val="C00000"/>
                </a:solidFill>
                <a:latin typeface="宋体" panose="02010600030101010101" pitchFamily="2" charset="-122"/>
                <a:sym typeface="+mn-ea"/>
              </a:rPr>
              <a:t>讨论、法国大革命的意义是什么？</a:t>
            </a:r>
            <a:endParaRPr lang="zh-CN" altLang="en-US" sz="2400" b="1">
              <a:solidFill>
                <a:srgbClr val="C00000"/>
              </a:solidFill>
              <a:latin typeface="宋体" panose="02010600030101010101" pitchFamily="2" charset="-122"/>
            </a:endParaRPr>
          </a:p>
        </p:txBody>
      </p:sp>
      <p:sp>
        <p:nvSpPr>
          <p:cNvPr id="7" name="文本框 6"/>
          <p:cNvSpPr txBox="1"/>
          <p:nvPr/>
        </p:nvSpPr>
        <p:spPr>
          <a:xfrm>
            <a:off x="746760" y="2394585"/>
            <a:ext cx="7815580" cy="460375"/>
          </a:xfrm>
          <a:prstGeom prst="rect">
            <a:avLst/>
          </a:prstGeom>
          <a:noFill/>
        </p:spPr>
        <p:txBody>
          <a:bodyPr wrap="square" rtlCol="0" anchor="t">
            <a:spAutoFit/>
          </a:bodyPr>
          <a:lstStyle/>
          <a:p>
            <a:pPr>
              <a:spcBef>
                <a:spcPct val="50000"/>
              </a:spcBef>
              <a:defRPr/>
            </a:pPr>
            <a:r>
              <a:rPr lang="zh-CN" altLang="en-US" sz="2400" b="1" dirty="0">
                <a:solidFill>
                  <a:schemeClr val="tx1">
                    <a:lumMod val="95000"/>
                    <a:lumOff val="5000"/>
                  </a:schemeClr>
                </a:solidFill>
                <a:sym typeface="+mn-ea"/>
              </a:rPr>
              <a:t>资产阶级革命时代最大、最彻底、最典型的革命。</a:t>
            </a:r>
          </a:p>
        </p:txBody>
      </p:sp>
      <p:sp>
        <p:nvSpPr>
          <p:cNvPr id="8" name="文本框 7"/>
          <p:cNvSpPr txBox="1"/>
          <p:nvPr/>
        </p:nvSpPr>
        <p:spPr>
          <a:xfrm>
            <a:off x="835025" y="3164205"/>
            <a:ext cx="2510155" cy="491490"/>
          </a:xfrm>
          <a:prstGeom prst="rect">
            <a:avLst/>
          </a:prstGeom>
          <a:noFill/>
        </p:spPr>
        <p:txBody>
          <a:bodyPr wrap="square" rtlCol="0" anchor="t">
            <a:spAutoFit/>
          </a:bodyPr>
          <a:lstStyle/>
          <a:p>
            <a:r>
              <a:rPr lang="zh-CN" altLang="en-US" sz="2600" b="1" dirty="0">
                <a:solidFill>
                  <a:srgbClr val="BA2121"/>
                </a:solidFill>
                <a:latin typeface="+mj-ea"/>
                <a:ea typeface="+mj-ea"/>
                <a:cs typeface="+mj-ea"/>
                <a:sym typeface="+mn-ea"/>
              </a:rPr>
              <a:t>国内：</a:t>
            </a:r>
            <a:r>
              <a:rPr lang="en-US" altLang="zh-CN" sz="2600" b="1" dirty="0">
                <a:solidFill>
                  <a:srgbClr val="BA2121"/>
                </a:solidFill>
                <a:latin typeface="+mj-ea"/>
                <a:ea typeface="+mj-ea"/>
                <a:cs typeface="+mj-ea"/>
                <a:sym typeface="+mn-ea"/>
              </a:rPr>
              <a:t>1.</a:t>
            </a:r>
            <a:r>
              <a:rPr lang="zh-CN" altLang="en-US" sz="2600" b="1" dirty="0">
                <a:solidFill>
                  <a:srgbClr val="BA2121"/>
                </a:solidFill>
                <a:latin typeface="+mj-ea"/>
                <a:ea typeface="+mj-ea"/>
                <a:cs typeface="+mj-ea"/>
                <a:sym typeface="+mn-ea"/>
              </a:rPr>
              <a:t>摧毁了     </a:t>
            </a:r>
          </a:p>
        </p:txBody>
      </p:sp>
      <p:sp>
        <p:nvSpPr>
          <p:cNvPr id="9" name="文本框 8"/>
          <p:cNvSpPr txBox="1"/>
          <p:nvPr/>
        </p:nvSpPr>
        <p:spPr>
          <a:xfrm>
            <a:off x="835025" y="3921760"/>
            <a:ext cx="2510155" cy="491490"/>
          </a:xfrm>
          <a:prstGeom prst="rect">
            <a:avLst/>
          </a:prstGeom>
          <a:noFill/>
        </p:spPr>
        <p:txBody>
          <a:bodyPr wrap="square" rtlCol="0" anchor="t">
            <a:spAutoFit/>
          </a:bodyPr>
          <a:lstStyle/>
          <a:p>
            <a:r>
              <a:rPr lang="zh-CN" altLang="en-US" sz="2600" b="1">
                <a:solidFill>
                  <a:srgbClr val="BA2121"/>
                </a:solidFill>
                <a:latin typeface="+mj-ea"/>
                <a:ea typeface="+mj-ea"/>
                <a:cs typeface="+mj-ea"/>
                <a:sym typeface="+mn-ea"/>
              </a:rPr>
              <a:t>国际：</a:t>
            </a:r>
            <a:r>
              <a:rPr lang="en-US" altLang="zh-CN" sz="2600" b="1">
                <a:solidFill>
                  <a:srgbClr val="BA2121"/>
                </a:solidFill>
                <a:latin typeface="+mj-ea"/>
                <a:ea typeface="+mj-ea"/>
                <a:cs typeface="+mj-ea"/>
                <a:sym typeface="+mn-ea"/>
              </a:rPr>
              <a:t>2.</a:t>
            </a:r>
            <a:r>
              <a:rPr lang="zh-CN" altLang="en-US" sz="2600" b="1">
                <a:solidFill>
                  <a:srgbClr val="BA2121"/>
                </a:solidFill>
                <a:latin typeface="+mj-ea"/>
                <a:ea typeface="+mj-ea"/>
                <a:cs typeface="+mj-ea"/>
                <a:sym typeface="+mn-ea"/>
              </a:rPr>
              <a:t>传播了</a:t>
            </a:r>
            <a:r>
              <a:rPr lang="zh-CN" altLang="en-US" sz="2600" b="1" dirty="0">
                <a:solidFill>
                  <a:srgbClr val="BA2121"/>
                </a:solidFill>
                <a:latin typeface="+mj-ea"/>
                <a:ea typeface="+mj-ea"/>
                <a:cs typeface="+mj-ea"/>
                <a:sym typeface="+mn-ea"/>
              </a:rPr>
              <a:t>  </a:t>
            </a:r>
          </a:p>
        </p:txBody>
      </p:sp>
      <p:sp>
        <p:nvSpPr>
          <p:cNvPr id="10" name="文本框 9"/>
          <p:cNvSpPr txBox="1"/>
          <p:nvPr/>
        </p:nvSpPr>
        <p:spPr>
          <a:xfrm>
            <a:off x="3473450" y="3218180"/>
            <a:ext cx="1960880" cy="398780"/>
          </a:xfrm>
          <a:prstGeom prst="rect">
            <a:avLst/>
          </a:prstGeom>
          <a:noFill/>
        </p:spPr>
        <p:txBody>
          <a:bodyPr wrap="none" rtlCol="0" anchor="t">
            <a:spAutoFit/>
          </a:bodyPr>
          <a:lstStyle/>
          <a:p>
            <a:r>
              <a:rPr lang="zh-CN" altLang="en-US" sz="2000">
                <a:solidFill>
                  <a:schemeClr val="tx1">
                    <a:lumMod val="95000"/>
                    <a:lumOff val="5000"/>
                  </a:schemeClr>
                </a:solidFill>
                <a:latin typeface="+mj-ea"/>
                <a:ea typeface="+mj-ea"/>
                <a:sym typeface="+mn-ea"/>
              </a:rPr>
              <a:t>法国的封建统治</a:t>
            </a:r>
          </a:p>
        </p:txBody>
      </p:sp>
      <p:sp>
        <p:nvSpPr>
          <p:cNvPr id="21519" name="Rectangle 15"/>
          <p:cNvSpPr>
            <a:spLocks noChangeArrowheads="1"/>
          </p:cNvSpPr>
          <p:nvPr/>
        </p:nvSpPr>
        <p:spPr bwMode="auto">
          <a:xfrm>
            <a:off x="3473450" y="3849370"/>
            <a:ext cx="4788535" cy="1476375"/>
          </a:xfrm>
          <a:prstGeom prst="rect">
            <a:avLst/>
          </a:prstGeom>
          <a:noFill/>
          <a:ln w="9525">
            <a:noFill/>
            <a:miter lim="800000"/>
          </a:ln>
        </p:spPr>
        <p:txBody>
          <a:bodyPr wrap="square">
            <a:spAutoFit/>
          </a:bodyPr>
          <a:lstStyle/>
          <a:p>
            <a:pPr fontAlgn="auto">
              <a:lnSpc>
                <a:spcPct val="150000"/>
              </a:lnSpc>
            </a:pPr>
            <a:r>
              <a:rPr lang="zh-CN" altLang="en-US" sz="2000">
                <a:solidFill>
                  <a:schemeClr val="tx1">
                    <a:lumMod val="95000"/>
                    <a:lumOff val="5000"/>
                  </a:schemeClr>
                </a:solidFill>
                <a:latin typeface="+mj-ea"/>
                <a:ea typeface="+mj-ea"/>
              </a:rPr>
              <a:t>资产阶级自由民主的进步思想、沉重地打击了欧洲其他国家的封建制度、对世界历史的发展有很大的影响。</a:t>
            </a:r>
          </a:p>
        </p:txBody>
      </p:sp>
      <p:pic>
        <p:nvPicPr>
          <p:cNvPr id="11" name="图片 10" descr="image-removebg-preview (4)"/>
          <p:cNvPicPr>
            <a:picLocks noChangeAspect="1"/>
          </p:cNvPicPr>
          <p:nvPr/>
        </p:nvPicPr>
        <p:blipFill>
          <a:blip r:embed="rId3"/>
          <a:srcRect l="18912" r="22109" b="16804"/>
          <a:stretch>
            <a:fillRect/>
          </a:stretch>
        </p:blipFill>
        <p:spPr>
          <a:xfrm>
            <a:off x="8296910" y="2017395"/>
            <a:ext cx="3315970" cy="485965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9460" y="412750"/>
            <a:ext cx="2011680" cy="645160"/>
          </a:xfrm>
          <a:prstGeom prst="rect">
            <a:avLst/>
          </a:prstGeom>
          <a:noFill/>
        </p:spPr>
        <p:txBody>
          <a:bodyPr wrap="none" rtlCol="0" anchor="t">
            <a:spAutoFit/>
          </a:bodyPr>
          <a:lstStyle/>
          <a:p>
            <a:pPr algn="ctr">
              <a:buClrTx/>
              <a:buSzTx/>
              <a:buFontTx/>
            </a:pPr>
            <a:r>
              <a:rPr lang="zh-CN" altLang="en-US" sz="3600" dirty="0">
                <a:solidFill>
                  <a:srgbClr val="124E8C"/>
                </a:solidFill>
                <a:latin typeface="阿里巴巴普惠体 B" panose="00020600040101010101" charset="-122"/>
                <a:ea typeface="阿里巴巴普惠体 B" panose="00020600040101010101" charset="-122"/>
                <a:sym typeface="+mn-ea"/>
              </a:rPr>
              <a:t>线索图解</a:t>
            </a:r>
          </a:p>
        </p:txBody>
      </p:sp>
      <p:sp>
        <p:nvSpPr>
          <p:cNvPr id="11" name="圆角矩形 10"/>
          <p:cNvSpPr/>
          <p:nvPr/>
        </p:nvSpPr>
        <p:spPr>
          <a:xfrm>
            <a:off x="2017395" y="1415415"/>
            <a:ext cx="20967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sym typeface="+mn-ea"/>
              </a:rPr>
              <a:t>法国等级制度</a:t>
            </a:r>
          </a:p>
        </p:txBody>
      </p:sp>
      <p:sp>
        <p:nvSpPr>
          <p:cNvPr id="5" name="圆角矩形 4"/>
          <p:cNvSpPr/>
          <p:nvPr/>
        </p:nvSpPr>
        <p:spPr>
          <a:xfrm>
            <a:off x="2017395" y="2164715"/>
            <a:ext cx="20967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资本主义发展</a:t>
            </a:r>
          </a:p>
        </p:txBody>
      </p:sp>
      <p:sp>
        <p:nvSpPr>
          <p:cNvPr id="6" name="圆角矩形 5"/>
          <p:cNvSpPr/>
          <p:nvPr/>
        </p:nvSpPr>
        <p:spPr>
          <a:xfrm>
            <a:off x="2017395" y="2914015"/>
            <a:ext cx="20967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启  蒙  思  想</a:t>
            </a:r>
          </a:p>
        </p:txBody>
      </p:sp>
      <p:sp>
        <p:nvSpPr>
          <p:cNvPr id="7" name="圆角矩形 6"/>
          <p:cNvSpPr/>
          <p:nvPr/>
        </p:nvSpPr>
        <p:spPr>
          <a:xfrm>
            <a:off x="1947545" y="3663315"/>
            <a:ext cx="22364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美国独立战争推动</a:t>
            </a:r>
          </a:p>
        </p:txBody>
      </p:sp>
      <p:sp>
        <p:nvSpPr>
          <p:cNvPr id="8" name="右大括号 7"/>
          <p:cNvSpPr/>
          <p:nvPr/>
        </p:nvSpPr>
        <p:spPr>
          <a:xfrm>
            <a:off x="4375150" y="1555750"/>
            <a:ext cx="330200" cy="2463800"/>
          </a:xfrm>
          <a:prstGeom prst="rightBrac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圆角矩形 8"/>
          <p:cNvSpPr/>
          <p:nvPr/>
        </p:nvSpPr>
        <p:spPr>
          <a:xfrm>
            <a:off x="5205095" y="2533650"/>
            <a:ext cx="20967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攻占巴士底狱</a:t>
            </a:r>
          </a:p>
        </p:txBody>
      </p:sp>
      <p:sp>
        <p:nvSpPr>
          <p:cNvPr id="10" name="圆角矩形 9"/>
          <p:cNvSpPr/>
          <p:nvPr/>
        </p:nvSpPr>
        <p:spPr>
          <a:xfrm>
            <a:off x="7986395" y="2533650"/>
            <a:ext cx="20967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b="1" dirty="0">
                <a:solidFill>
                  <a:schemeClr val="bg1"/>
                </a:solidFill>
                <a:sym typeface="+mn-ea"/>
              </a:rPr>
              <a:t>颁布</a:t>
            </a:r>
            <a:r>
              <a:rPr lang="en-US" altLang="zh-CN" b="1" dirty="0">
                <a:solidFill>
                  <a:schemeClr val="bg1"/>
                </a:solidFill>
                <a:sym typeface="+mn-ea"/>
              </a:rPr>
              <a:t>《</a:t>
            </a:r>
            <a:r>
              <a:rPr lang="zh-CN" altLang="en-US" b="1" dirty="0">
                <a:solidFill>
                  <a:schemeClr val="bg1"/>
                </a:solidFill>
                <a:sym typeface="+mn-ea"/>
              </a:rPr>
              <a:t>人权宣言</a:t>
            </a:r>
            <a:r>
              <a:rPr lang="en-US" altLang="zh-CN" b="1" dirty="0">
                <a:solidFill>
                  <a:schemeClr val="bg1"/>
                </a:solidFill>
                <a:sym typeface="+mn-ea"/>
              </a:rPr>
              <a:t>》</a:t>
            </a:r>
          </a:p>
        </p:txBody>
      </p:sp>
      <p:sp>
        <p:nvSpPr>
          <p:cNvPr id="12" name="下箭头 11"/>
          <p:cNvSpPr/>
          <p:nvPr/>
        </p:nvSpPr>
        <p:spPr>
          <a:xfrm>
            <a:off x="8914130" y="3168650"/>
            <a:ext cx="241300" cy="5715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581265" y="3841750"/>
            <a:ext cx="2908935"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建立法兰西第一共和国</a:t>
            </a:r>
          </a:p>
        </p:txBody>
      </p:sp>
      <p:sp>
        <p:nvSpPr>
          <p:cNvPr id="14" name="下箭头 13"/>
          <p:cNvSpPr/>
          <p:nvPr/>
        </p:nvSpPr>
        <p:spPr>
          <a:xfrm>
            <a:off x="8914765" y="4540250"/>
            <a:ext cx="241300" cy="5715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056880" y="5238750"/>
            <a:ext cx="19824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处死路易十六</a:t>
            </a:r>
          </a:p>
        </p:txBody>
      </p:sp>
      <p:sp>
        <p:nvSpPr>
          <p:cNvPr id="16" name="下箭头 15"/>
          <p:cNvSpPr/>
          <p:nvPr/>
        </p:nvSpPr>
        <p:spPr>
          <a:xfrm rot="5400000" flipH="1">
            <a:off x="7512050" y="5207000"/>
            <a:ext cx="241300" cy="5715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5243830" y="5238750"/>
            <a:ext cx="19824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雅各宾派掌权</a:t>
            </a:r>
          </a:p>
        </p:txBody>
      </p:sp>
      <p:sp>
        <p:nvSpPr>
          <p:cNvPr id="18" name="圆角矩形 17"/>
          <p:cNvSpPr/>
          <p:nvPr/>
        </p:nvSpPr>
        <p:spPr>
          <a:xfrm>
            <a:off x="2544445" y="5238750"/>
            <a:ext cx="1982470" cy="5080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schemeClr val="bg1"/>
                </a:solidFill>
                <a:sym typeface="+mn-ea"/>
              </a:rPr>
              <a:t>雅各宾派掌权</a:t>
            </a:r>
          </a:p>
        </p:txBody>
      </p:sp>
      <p:sp>
        <p:nvSpPr>
          <p:cNvPr id="19" name="下箭头 18"/>
          <p:cNvSpPr/>
          <p:nvPr/>
        </p:nvSpPr>
        <p:spPr>
          <a:xfrm rot="5400000" flipH="1">
            <a:off x="4761865" y="5207000"/>
            <a:ext cx="241300" cy="5715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6200000">
            <a:off x="7554595" y="2501900"/>
            <a:ext cx="241300" cy="5715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04" name="TextBox 24"/>
          <p:cNvSpPr txBox="1"/>
          <p:nvPr/>
        </p:nvSpPr>
        <p:spPr>
          <a:xfrm>
            <a:off x="8056880" y="1923415"/>
            <a:ext cx="1270635" cy="521970"/>
          </a:xfrm>
          <a:prstGeom prst="rect">
            <a:avLst/>
          </a:prstGeom>
          <a:noFill/>
          <a:ln w="9525">
            <a:noFill/>
          </a:ln>
        </p:spPr>
        <p:txBody>
          <a:bodyPr wrap="square">
            <a:spAutoFit/>
          </a:bodyPr>
          <a:lstStyle/>
          <a:p>
            <a:pPr fontAlgn="auto">
              <a:spcBef>
                <a:spcPts val="0"/>
              </a:spcBef>
              <a:spcAft>
                <a:spcPts val="0"/>
              </a:spcAft>
              <a:defRPr/>
            </a:pPr>
            <a:r>
              <a:rPr lang="en-US" altLang="zh-CN" sz="2800" b="1" dirty="0">
                <a:solidFill>
                  <a:srgbClr val="BA2121"/>
                </a:solidFill>
                <a:latin typeface="Impact" panose="020B0806030902050204" charset="0"/>
                <a:ea typeface="+mn-ea"/>
                <a:cs typeface="Impact" panose="020B0806030902050204" charset="0"/>
              </a:rPr>
              <a:t>1789</a:t>
            </a:r>
            <a:r>
              <a:rPr lang="zh-CN" altLang="en-US" sz="2800" b="1" dirty="0">
                <a:solidFill>
                  <a:srgbClr val="BA2121"/>
                </a:solidFill>
                <a:latin typeface="Impact" panose="020B0806030902050204" charset="0"/>
                <a:ea typeface="+mn-ea"/>
                <a:cs typeface="Impact" panose="020B0806030902050204" charset="0"/>
              </a:rPr>
              <a:t>年</a:t>
            </a:r>
          </a:p>
        </p:txBody>
      </p:sp>
      <p:sp>
        <p:nvSpPr>
          <p:cNvPr id="21" name="TextBox 24"/>
          <p:cNvSpPr txBox="1"/>
          <p:nvPr/>
        </p:nvSpPr>
        <p:spPr>
          <a:xfrm>
            <a:off x="5599430" y="4678680"/>
            <a:ext cx="1270635" cy="521970"/>
          </a:xfrm>
          <a:prstGeom prst="rect">
            <a:avLst/>
          </a:prstGeom>
          <a:noFill/>
          <a:ln w="9525">
            <a:noFill/>
          </a:ln>
        </p:spPr>
        <p:txBody>
          <a:bodyPr wrap="square">
            <a:spAutoFit/>
          </a:bodyPr>
          <a:lstStyle/>
          <a:p>
            <a:pPr algn="l" fontAlgn="auto">
              <a:spcBef>
                <a:spcPts val="0"/>
              </a:spcBef>
              <a:spcAft>
                <a:spcPts val="0"/>
              </a:spcAft>
              <a:buClrTx/>
              <a:buSzTx/>
              <a:buFontTx/>
              <a:defRPr/>
            </a:pPr>
            <a:r>
              <a:rPr lang="en-US" altLang="zh-CN" sz="2800" b="1" dirty="0">
                <a:solidFill>
                  <a:srgbClr val="BA2121"/>
                </a:solidFill>
                <a:latin typeface="Impact" panose="020B0806030902050204" charset="0"/>
                <a:cs typeface="Impact" panose="020B0806030902050204" charset="0"/>
                <a:sym typeface="+mn-ea"/>
              </a:rPr>
              <a:t>1792年</a:t>
            </a:r>
            <a:endParaRPr lang="en-US" altLang="zh-CN" sz="2800" b="1" dirty="0">
              <a:solidFill>
                <a:srgbClr val="BA2121"/>
              </a:solidFill>
              <a:latin typeface="Impact" panose="020B0806030902050204" charset="0"/>
              <a:ea typeface="+mn-ea"/>
              <a:cs typeface="Impact" panose="020B0806030902050204" charset="0"/>
            </a:endParaRPr>
          </a:p>
        </p:txBody>
      </p:sp>
      <p:sp>
        <p:nvSpPr>
          <p:cNvPr id="23" name="TextBox 24"/>
          <p:cNvSpPr txBox="1"/>
          <p:nvPr/>
        </p:nvSpPr>
        <p:spPr>
          <a:xfrm>
            <a:off x="2900680" y="4678680"/>
            <a:ext cx="1270635" cy="521970"/>
          </a:xfrm>
          <a:prstGeom prst="rect">
            <a:avLst/>
          </a:prstGeom>
          <a:noFill/>
          <a:ln w="9525">
            <a:noFill/>
          </a:ln>
        </p:spPr>
        <p:txBody>
          <a:bodyPr wrap="square">
            <a:spAutoFit/>
          </a:bodyPr>
          <a:lstStyle/>
          <a:p>
            <a:pPr algn="l" fontAlgn="auto">
              <a:spcBef>
                <a:spcPts val="0"/>
              </a:spcBef>
              <a:spcAft>
                <a:spcPts val="0"/>
              </a:spcAft>
              <a:buClrTx/>
              <a:buSzTx/>
              <a:buFontTx/>
              <a:defRPr/>
            </a:pPr>
            <a:r>
              <a:rPr lang="en-US" altLang="zh-CN" sz="2800" b="1" dirty="0">
                <a:solidFill>
                  <a:srgbClr val="BA2121"/>
                </a:solidFill>
                <a:latin typeface="Impact" panose="020B0806030902050204" charset="0"/>
                <a:cs typeface="Impact" panose="020B0806030902050204" charset="0"/>
                <a:sym typeface="+mn-ea"/>
              </a:rPr>
              <a:t>1794年</a:t>
            </a:r>
            <a:endParaRPr lang="en-US" altLang="zh-CN" sz="2800" b="1" dirty="0">
              <a:solidFill>
                <a:srgbClr val="BA2121"/>
              </a:solidFill>
              <a:latin typeface="Impact" panose="020B0806030902050204" charset="0"/>
              <a:ea typeface="+mn-ea"/>
              <a:cs typeface="Impact" panose="020B0806030902050204" charset="0"/>
            </a:endParaRPr>
          </a:p>
        </p:txBody>
      </p:sp>
      <p:sp>
        <p:nvSpPr>
          <p:cNvPr id="24" name="下箭头 23"/>
          <p:cNvSpPr/>
          <p:nvPr/>
        </p:nvSpPr>
        <p:spPr>
          <a:xfrm rot="16200000">
            <a:off x="4761865" y="2501900"/>
            <a:ext cx="241300" cy="5715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p:cNvPicPr>
            <a:picLocks noChangeAspect="1"/>
          </p:cNvPicPr>
          <p:nvPr/>
        </p:nvPicPr>
        <p:blipFill>
          <a:blip r:embed="rId3"/>
          <a:stretch>
            <a:fillRect/>
          </a:stretch>
        </p:blipFill>
        <p:spPr>
          <a:xfrm rot="21360000">
            <a:off x="3742055" y="2033270"/>
            <a:ext cx="1703705" cy="845185"/>
          </a:xfrm>
          <a:prstGeom prst="rect">
            <a:avLst/>
          </a:prstGeom>
        </p:spPr>
      </p:pic>
      <p:pic>
        <p:nvPicPr>
          <p:cNvPr id="11" name="图片 10" descr="10"/>
          <p:cNvPicPr>
            <a:picLocks noChangeAspect="1"/>
          </p:cNvPicPr>
          <p:nvPr/>
        </p:nvPicPr>
        <p:blipFill>
          <a:blip r:embed="rId3"/>
          <a:stretch>
            <a:fillRect/>
          </a:stretch>
        </p:blipFill>
        <p:spPr>
          <a:xfrm rot="240000" flipV="1">
            <a:off x="6134735" y="2263775"/>
            <a:ext cx="1703705" cy="845185"/>
          </a:xfrm>
          <a:prstGeom prst="rect">
            <a:avLst/>
          </a:prstGeom>
        </p:spPr>
      </p:pic>
      <p:pic>
        <p:nvPicPr>
          <p:cNvPr id="6" name="图片 5" descr="3837899"/>
          <p:cNvPicPr>
            <a:picLocks noChangeAspect="1"/>
          </p:cNvPicPr>
          <p:nvPr/>
        </p:nvPicPr>
        <p:blipFill>
          <a:blip r:embed="rId4"/>
          <a:stretch>
            <a:fillRect/>
          </a:stretch>
        </p:blipFill>
        <p:spPr>
          <a:xfrm>
            <a:off x="0" y="0"/>
            <a:ext cx="2229485" cy="6858000"/>
          </a:xfrm>
          <a:prstGeom prst="rect">
            <a:avLst/>
          </a:prstGeom>
        </p:spPr>
      </p:pic>
      <p:pic>
        <p:nvPicPr>
          <p:cNvPr id="7" name="图片 6" descr="6"/>
          <p:cNvPicPr>
            <a:picLocks noChangeAspect="1"/>
          </p:cNvPicPr>
          <p:nvPr/>
        </p:nvPicPr>
        <p:blipFill>
          <a:blip r:embed="rId5"/>
          <a:stretch>
            <a:fillRect/>
          </a:stretch>
        </p:blipFill>
        <p:spPr>
          <a:xfrm>
            <a:off x="9768840" y="0"/>
            <a:ext cx="2423160" cy="6858635"/>
          </a:xfrm>
          <a:prstGeom prst="rect">
            <a:avLst/>
          </a:prstGeom>
        </p:spPr>
      </p:pic>
      <p:sp>
        <p:nvSpPr>
          <p:cNvPr id="2" name="圆角矩形 1"/>
          <p:cNvSpPr/>
          <p:nvPr/>
        </p:nvSpPr>
        <p:spPr>
          <a:xfrm>
            <a:off x="5010150" y="1758950"/>
            <a:ext cx="1575435" cy="1575435"/>
          </a:xfrm>
          <a:prstGeom prst="roundRect">
            <a:avLst/>
          </a:prstGeom>
          <a:solidFill>
            <a:schemeClr val="bg1"/>
          </a:solidFill>
          <a:ln>
            <a:solidFill>
              <a:srgbClr val="124E8C"/>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a:solidFill>
                  <a:srgbClr val="124E8C"/>
                </a:solidFill>
              </a:rPr>
              <a:t>03</a:t>
            </a:r>
          </a:p>
        </p:txBody>
      </p:sp>
      <p:sp>
        <p:nvSpPr>
          <p:cNvPr id="9" name="文本框 8"/>
          <p:cNvSpPr txBox="1"/>
          <p:nvPr/>
        </p:nvSpPr>
        <p:spPr>
          <a:xfrm>
            <a:off x="2154238" y="3656330"/>
            <a:ext cx="7286625" cy="706755"/>
          </a:xfrm>
          <a:prstGeom prst="rect">
            <a:avLst/>
          </a:prstGeom>
          <a:noFill/>
        </p:spPr>
        <p:txBody>
          <a:bodyPr wrap="none" rtlCol="0" anchor="t">
            <a:spAutoFit/>
          </a:bodyPr>
          <a:lstStyle/>
          <a:p>
            <a:pPr algn="ctr">
              <a:buClrTx/>
              <a:buSzTx/>
              <a:buFontTx/>
            </a:pPr>
            <a:r>
              <a:rPr lang="zh-CN" altLang="en-US" sz="4000" dirty="0">
                <a:solidFill>
                  <a:srgbClr val="124E8C"/>
                </a:solidFill>
                <a:latin typeface="阿里巴巴普惠体 B" panose="00020600040101010101" charset="-122"/>
                <a:ea typeface="阿里巴巴普惠体 B" panose="00020600040101010101" charset="-122"/>
                <a:sym typeface="+mn-ea"/>
              </a:rPr>
              <a:t>法国大革命的继续：拿破仑帝国</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2105" y="341630"/>
            <a:ext cx="44500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法国大革命的继续：拿破仑帝国</a:t>
            </a:r>
          </a:p>
        </p:txBody>
      </p:sp>
      <p:sp>
        <p:nvSpPr>
          <p:cNvPr id="4" name="矩形 3"/>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7" name="Text Box 5"/>
          <p:cNvSpPr txBox="1"/>
          <p:nvPr/>
        </p:nvSpPr>
        <p:spPr>
          <a:xfrm>
            <a:off x="661035" y="1509395"/>
            <a:ext cx="3759200" cy="466725"/>
          </a:xfrm>
          <a:prstGeom prst="rect">
            <a:avLst/>
          </a:prstGeom>
          <a:noFill/>
          <a:ln w="9525">
            <a:noFill/>
          </a:ln>
        </p:spPr>
        <p:txBody>
          <a:bodyPr wrap="square" lIns="97971" tIns="48985" rIns="97971" bIns="48985">
            <a:spAutoFit/>
          </a:bodyPr>
          <a:lstStyle/>
          <a:p>
            <a:pPr algn="l" fontAlgn="auto">
              <a:lnSpc>
                <a:spcPct val="100000"/>
              </a:lnSpc>
              <a:spcBef>
                <a:spcPts val="0"/>
              </a:spcBef>
              <a:buClrTx/>
              <a:buSzTx/>
              <a:buFont typeface="Arial" panose="020B0604020202020204" pitchFamily="34" charset="0"/>
            </a:pPr>
            <a:r>
              <a:rPr lang="zh-CN" altLang="en-US" sz="2400" b="1">
                <a:solidFill>
                  <a:srgbClr val="C00000"/>
                </a:solidFill>
                <a:latin typeface="宋体" panose="02010600030101010101" pitchFamily="2" charset="-122"/>
              </a:rPr>
              <a:t>（一）拿破仑帝国的建立</a:t>
            </a:r>
          </a:p>
        </p:txBody>
      </p:sp>
      <p:sp>
        <p:nvSpPr>
          <p:cNvPr id="20482" name="Rectangle 2"/>
          <p:cNvSpPr/>
          <p:nvPr/>
        </p:nvSpPr>
        <p:spPr>
          <a:xfrm>
            <a:off x="1588453" y="2174558"/>
            <a:ext cx="4133850" cy="492760"/>
          </a:xfrm>
          <a:prstGeom prst="rect">
            <a:avLst/>
          </a:prstGeom>
          <a:noFill/>
          <a:ln w="9525">
            <a:noFill/>
          </a:ln>
        </p:spPr>
        <p:txBody>
          <a:bodyPr lIns="97971" tIns="48985" rIns="97971" bIns="48985">
            <a:spAutoFit/>
          </a:bodyPr>
          <a:lstStyle/>
          <a:p>
            <a:pPr algn="l" fontAlgn="auto">
              <a:spcBef>
                <a:spcPts val="0"/>
              </a:spcBef>
              <a:buClrTx/>
              <a:buSzTx/>
              <a:buFont typeface="Arial" panose="020B0604020202020204" pitchFamily="34" charset="0"/>
            </a:pPr>
            <a:r>
              <a:rPr lang="zh-CN" altLang="en-US" sz="2400" b="1">
                <a:solidFill>
                  <a:srgbClr val="C00000"/>
                </a:solidFill>
                <a:latin typeface="宋体" panose="02010600030101010101" pitchFamily="2" charset="-122"/>
                <a:ea typeface="+mn-ea"/>
              </a:rPr>
              <a:t>拿破仑——“荒野雄狮”</a:t>
            </a:r>
          </a:p>
        </p:txBody>
      </p:sp>
      <p:sp>
        <p:nvSpPr>
          <p:cNvPr id="20483" name="Rectangle 3"/>
          <p:cNvSpPr/>
          <p:nvPr/>
        </p:nvSpPr>
        <p:spPr>
          <a:xfrm>
            <a:off x="1588453" y="2747645"/>
            <a:ext cx="3452812" cy="3114040"/>
          </a:xfrm>
          <a:prstGeom prst="rect">
            <a:avLst/>
          </a:prstGeom>
          <a:noFill/>
          <a:ln w="9525">
            <a:noFill/>
          </a:ln>
        </p:spPr>
        <p:txBody>
          <a:bodyPr lIns="97971" tIns="48985" rIns="97971" bIns="48985">
            <a:spAutoFit/>
          </a:bodyPr>
          <a:lstStyle/>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16</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炮兵少尉</a:t>
            </a:r>
          </a:p>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24</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少将</a:t>
            </a:r>
          </a:p>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26</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中将</a:t>
            </a:r>
          </a:p>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27</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军团司令</a:t>
            </a:r>
          </a:p>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30</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第一执政</a:t>
            </a:r>
          </a:p>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33</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终身执政</a:t>
            </a:r>
          </a:p>
          <a:p>
            <a:pPr fontAlgn="auto">
              <a:lnSpc>
                <a:spcPct val="140000"/>
              </a:lnSpc>
              <a:spcBef>
                <a:spcPts val="0"/>
              </a:spcBef>
              <a:spcAft>
                <a:spcPts val="0"/>
              </a:spcAft>
              <a:defRPr/>
            </a:pPr>
            <a:r>
              <a:rPr lang="en-US" altLang="zh-CN" sz="2000" dirty="0">
                <a:solidFill>
                  <a:schemeClr val="tx1">
                    <a:lumMod val="85000"/>
                    <a:lumOff val="15000"/>
                  </a:schemeClr>
                </a:solidFill>
                <a:latin typeface="+mj-ea"/>
                <a:ea typeface="+mj-ea"/>
                <a:cs typeface="+mj-ea"/>
              </a:rPr>
              <a:t>35</a:t>
            </a:r>
            <a:r>
              <a:rPr lang="zh-CN" altLang="en-US" sz="2000" dirty="0">
                <a:solidFill>
                  <a:schemeClr val="tx1">
                    <a:lumMod val="85000"/>
                    <a:lumOff val="15000"/>
                  </a:schemeClr>
                </a:solidFill>
                <a:latin typeface="+mj-ea"/>
                <a:ea typeface="+mj-ea"/>
                <a:cs typeface="+mj-ea"/>
              </a:rPr>
              <a:t>岁</a:t>
            </a:r>
            <a:r>
              <a:rPr lang="en-US" altLang="zh-CN" sz="2000" dirty="0">
                <a:solidFill>
                  <a:schemeClr val="tx1">
                    <a:lumMod val="85000"/>
                    <a:lumOff val="15000"/>
                  </a:schemeClr>
                </a:solidFill>
                <a:latin typeface="+mj-ea"/>
                <a:ea typeface="+mj-ea"/>
                <a:cs typeface="+mj-ea"/>
              </a:rPr>
              <a:t>——</a:t>
            </a:r>
            <a:r>
              <a:rPr lang="zh-CN" altLang="en-US" sz="2000" dirty="0">
                <a:solidFill>
                  <a:schemeClr val="tx1">
                    <a:lumMod val="85000"/>
                    <a:lumOff val="15000"/>
                  </a:schemeClr>
                </a:solidFill>
                <a:latin typeface="+mj-ea"/>
                <a:ea typeface="+mj-ea"/>
                <a:cs typeface="+mj-ea"/>
              </a:rPr>
              <a:t>皇帝</a:t>
            </a:r>
          </a:p>
        </p:txBody>
      </p:sp>
      <p:pic>
        <p:nvPicPr>
          <p:cNvPr id="2" name="图片 1" descr="image-removebg-preview (2)"/>
          <p:cNvPicPr>
            <a:picLocks noChangeAspect="1"/>
          </p:cNvPicPr>
          <p:nvPr/>
        </p:nvPicPr>
        <p:blipFill>
          <a:blip r:embed="rId3"/>
          <a:stretch>
            <a:fillRect/>
          </a:stretch>
        </p:blipFill>
        <p:spPr>
          <a:xfrm>
            <a:off x="5903595" y="673735"/>
            <a:ext cx="5606415" cy="65532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2105" y="341630"/>
            <a:ext cx="44500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法国大革命的继续：拿破仑帝国</a:t>
            </a:r>
          </a:p>
        </p:txBody>
      </p:sp>
      <p:sp>
        <p:nvSpPr>
          <p:cNvPr id="4" name="矩形 3"/>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25" name="文本框 6151"/>
          <p:cNvSpPr txBox="1">
            <a:spLocks noChangeArrowheads="1"/>
          </p:cNvSpPr>
          <p:nvPr/>
        </p:nvSpPr>
        <p:spPr bwMode="auto">
          <a:xfrm>
            <a:off x="791210" y="1559560"/>
            <a:ext cx="2266950" cy="460375"/>
          </a:xfrm>
          <a:prstGeom prst="rect">
            <a:avLst/>
          </a:prstGeom>
          <a:noFill/>
          <a:ln w="9525">
            <a:noFill/>
            <a:miter lim="800000"/>
          </a:ln>
        </p:spPr>
        <p:txBody>
          <a:bodyPr wrap="square">
            <a:spAutoFit/>
          </a:bodyPr>
          <a:lstStyle/>
          <a:p>
            <a:pPr algn="l">
              <a:spcBef>
                <a:spcPts val="0"/>
              </a:spcBef>
              <a:buClrTx/>
              <a:buSzTx/>
              <a:buFont typeface="Arial" panose="020B0604020202020204" pitchFamily="34" charset="0"/>
              <a:buNone/>
            </a:pPr>
            <a:r>
              <a:rPr lang="zh-CN" altLang="en-US" sz="2400" b="1">
                <a:solidFill>
                  <a:srgbClr val="C00000"/>
                </a:solidFill>
                <a:latin typeface="宋体" panose="02010600030101010101" pitchFamily="2" charset="-122"/>
              </a:rPr>
              <a:t>（一）建 立</a:t>
            </a:r>
          </a:p>
        </p:txBody>
      </p:sp>
      <p:sp>
        <p:nvSpPr>
          <p:cNvPr id="6154" name="文本框 6153"/>
          <p:cNvSpPr txBox="1">
            <a:spLocks noChangeArrowheads="1"/>
          </p:cNvSpPr>
          <p:nvPr/>
        </p:nvSpPr>
        <p:spPr bwMode="auto">
          <a:xfrm>
            <a:off x="935355" y="2199005"/>
            <a:ext cx="9831705" cy="1014730"/>
          </a:xfrm>
          <a:prstGeom prst="rect">
            <a:avLst/>
          </a:prstGeom>
          <a:noFill/>
          <a:ln w="9525">
            <a:noFill/>
            <a:miter lim="800000"/>
          </a:ln>
        </p:spPr>
        <p:txBody>
          <a:bodyPr wrap="square">
            <a:spAutoFit/>
          </a:bodyPr>
          <a:lstStyle/>
          <a:p>
            <a:pPr fontAlgn="auto">
              <a:lnSpc>
                <a:spcPct val="150000"/>
              </a:lnSpc>
              <a:spcBef>
                <a:spcPts val="0"/>
              </a:spcBef>
              <a:buFont typeface="Arial" panose="020B0604020202020204" pitchFamily="34" charset="0"/>
              <a:buNone/>
            </a:pPr>
            <a:r>
              <a:rPr lang="en-US" altLang="zh-CN" sz="2000" b="1">
                <a:solidFill>
                  <a:schemeClr val="tx1">
                    <a:lumMod val="85000"/>
                    <a:lumOff val="15000"/>
                  </a:schemeClr>
                </a:solidFill>
                <a:latin typeface="+mj-ea"/>
                <a:ea typeface="+mj-ea"/>
                <a:cs typeface="+mj-ea"/>
              </a:rPr>
              <a:t>1.</a:t>
            </a:r>
            <a:r>
              <a:rPr lang="zh-CN" altLang="en-US" sz="2000" b="1">
                <a:solidFill>
                  <a:schemeClr val="tx1">
                    <a:lumMod val="85000"/>
                    <a:lumOff val="15000"/>
                  </a:schemeClr>
                </a:solidFill>
                <a:latin typeface="+mj-ea"/>
                <a:ea typeface="+mj-ea"/>
                <a:cs typeface="+mj-ea"/>
              </a:rPr>
              <a:t>背景：</a:t>
            </a:r>
            <a:r>
              <a:rPr lang="zh-CN" altLang="en-US" sz="2000">
                <a:solidFill>
                  <a:schemeClr val="tx1">
                    <a:lumMod val="85000"/>
                    <a:lumOff val="15000"/>
                  </a:schemeClr>
                </a:solidFill>
                <a:latin typeface="+mj-ea"/>
                <a:ea typeface="+mj-ea"/>
                <a:cs typeface="+mj-ea"/>
              </a:rPr>
              <a:t>法国大革命高潮结束后，资产阶级希望稳定统治秩序，但对外战争仍在进行，人民生活没有摆脱困境，政局依然动荡。</a:t>
            </a:r>
          </a:p>
        </p:txBody>
      </p:sp>
      <p:sp>
        <p:nvSpPr>
          <p:cNvPr id="6155" name="文本框 6154"/>
          <p:cNvSpPr txBox="1">
            <a:spLocks noChangeArrowheads="1"/>
          </p:cNvSpPr>
          <p:nvPr/>
        </p:nvSpPr>
        <p:spPr bwMode="auto">
          <a:xfrm>
            <a:off x="935355" y="3496310"/>
            <a:ext cx="7076440" cy="398780"/>
          </a:xfrm>
          <a:prstGeom prst="rect">
            <a:avLst/>
          </a:prstGeom>
          <a:noFill/>
          <a:ln w="9525">
            <a:noFill/>
            <a:miter lim="800000"/>
          </a:ln>
        </p:spPr>
        <p:txBody>
          <a:bodyPr wrap="square">
            <a:spAutoFit/>
          </a:bodyPr>
          <a:lstStyle/>
          <a:p>
            <a:pPr>
              <a:spcBef>
                <a:spcPct val="50000"/>
              </a:spcBef>
              <a:buFont typeface="Arial" panose="020B0604020202020204" pitchFamily="34" charset="0"/>
              <a:buNone/>
            </a:pPr>
            <a:r>
              <a:rPr lang="en-US" altLang="zh-CN" sz="2000" b="1">
                <a:solidFill>
                  <a:schemeClr val="tx1">
                    <a:lumMod val="85000"/>
                    <a:lumOff val="15000"/>
                  </a:schemeClr>
                </a:solidFill>
                <a:latin typeface="+mj-ea"/>
                <a:ea typeface="+mj-ea"/>
                <a:cs typeface="+mj-ea"/>
              </a:rPr>
              <a:t>2.夺取政权：</a:t>
            </a:r>
            <a:r>
              <a:rPr lang="en-US" altLang="zh-CN" sz="2000" u="sng">
                <a:solidFill>
                  <a:srgbClr val="BA2121"/>
                </a:solidFill>
                <a:latin typeface="+mj-ea"/>
                <a:ea typeface="+mj-ea"/>
                <a:cs typeface="+mj-ea"/>
              </a:rPr>
              <a:t>1799</a:t>
            </a:r>
            <a:r>
              <a:rPr lang="zh-CN" altLang="en-US" sz="2000" u="sng">
                <a:solidFill>
                  <a:srgbClr val="BA2121"/>
                </a:solidFill>
                <a:latin typeface="+mj-ea"/>
                <a:ea typeface="+mj-ea"/>
                <a:cs typeface="+mj-ea"/>
              </a:rPr>
              <a:t>年底</a:t>
            </a:r>
            <a:r>
              <a:rPr lang="zh-CN" altLang="en-US" sz="2000">
                <a:solidFill>
                  <a:schemeClr val="tx1">
                    <a:lumMod val="85000"/>
                    <a:lumOff val="15000"/>
                  </a:schemeClr>
                </a:solidFill>
                <a:latin typeface="+mj-ea"/>
                <a:ea typeface="+mj-ea"/>
                <a:cs typeface="+mj-ea"/>
              </a:rPr>
              <a:t>，拿破仑发动政变，夺取了政权。</a:t>
            </a:r>
          </a:p>
        </p:txBody>
      </p:sp>
      <p:sp>
        <p:nvSpPr>
          <p:cNvPr id="6160" name="文本框 6159"/>
          <p:cNvSpPr txBox="1">
            <a:spLocks noChangeArrowheads="1"/>
          </p:cNvSpPr>
          <p:nvPr/>
        </p:nvSpPr>
        <p:spPr bwMode="auto">
          <a:xfrm>
            <a:off x="935355" y="4297363"/>
            <a:ext cx="11496675" cy="398780"/>
          </a:xfrm>
          <a:prstGeom prst="rect">
            <a:avLst/>
          </a:prstGeom>
          <a:noFill/>
          <a:ln w="9525">
            <a:noFill/>
            <a:miter lim="800000"/>
          </a:ln>
        </p:spPr>
        <p:txBody>
          <a:bodyPr>
            <a:spAutoFit/>
          </a:bodyPr>
          <a:lstStyle/>
          <a:p>
            <a:pPr algn="l">
              <a:spcBef>
                <a:spcPct val="50000"/>
              </a:spcBef>
              <a:buClrTx/>
              <a:buSzTx/>
              <a:buFont typeface="Arial" panose="020B0604020202020204" pitchFamily="34" charset="0"/>
              <a:buNone/>
            </a:pPr>
            <a:r>
              <a:rPr lang="en-US" altLang="zh-CN" sz="2000" b="1">
                <a:solidFill>
                  <a:schemeClr val="tx1">
                    <a:lumMod val="85000"/>
                    <a:lumOff val="15000"/>
                  </a:schemeClr>
                </a:solidFill>
                <a:latin typeface="+mj-ea"/>
                <a:ea typeface="+mj-ea"/>
                <a:cs typeface="+mj-ea"/>
              </a:rPr>
              <a:t>3.建立法兰西第一帝国：</a:t>
            </a:r>
            <a:r>
              <a:rPr lang="en-US" altLang="zh-CN" sz="2000" u="sng">
                <a:solidFill>
                  <a:srgbClr val="BA2121"/>
                </a:solidFill>
                <a:latin typeface="+mj-ea"/>
                <a:ea typeface="+mj-ea"/>
                <a:cs typeface="+mj-ea"/>
              </a:rPr>
              <a:t>1804年</a:t>
            </a:r>
            <a:r>
              <a:rPr lang="en-US" altLang="zh-CN" sz="2000">
                <a:solidFill>
                  <a:schemeClr val="tx1">
                    <a:lumMod val="85000"/>
                    <a:lumOff val="15000"/>
                  </a:schemeClr>
                </a:solidFill>
                <a:latin typeface="+mj-ea"/>
                <a:ea typeface="+mj-ea"/>
                <a:cs typeface="+mj-ea"/>
              </a:rPr>
              <a:t>，拿破仑加冕称帝，建立帝国，史称法兰西第一帝国。</a:t>
            </a:r>
          </a:p>
        </p:txBody>
      </p:sp>
      <p:sp>
        <p:nvSpPr>
          <p:cNvPr id="78854" name="Text Box 6"/>
          <p:cNvSpPr txBox="1">
            <a:spLocks noChangeArrowheads="1"/>
          </p:cNvSpPr>
          <p:nvPr/>
        </p:nvSpPr>
        <p:spPr bwMode="auto">
          <a:xfrm>
            <a:off x="935355" y="5035550"/>
            <a:ext cx="5915660" cy="645160"/>
          </a:xfrm>
          <a:prstGeom prst="rect">
            <a:avLst/>
          </a:prstGeom>
          <a:noFill/>
          <a:ln w="9525">
            <a:noFill/>
            <a:miter lim="800000"/>
          </a:ln>
          <a:effectLst/>
        </p:spPr>
        <p:txBody>
          <a:bodyPr wrap="square">
            <a:spAutoFit/>
          </a:bodyPr>
          <a:lstStyle/>
          <a:p>
            <a:pPr algn="l">
              <a:spcBef>
                <a:spcPts val="0"/>
              </a:spcBef>
              <a:buClrTx/>
              <a:buSzTx/>
              <a:buFont typeface="Arial" panose="020B0604020202020204" pitchFamily="34" charset="0"/>
            </a:pPr>
            <a:r>
              <a:rPr lang="zh-CN" altLang="en-US" sz="3600" b="1">
                <a:solidFill>
                  <a:srgbClr val="C00000"/>
                </a:solidFill>
                <a:latin typeface="宋体" panose="02010600030101010101" pitchFamily="2" charset="-122"/>
              </a:rPr>
              <a:t>性质：资产阶级军事帝国</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2105" y="341630"/>
            <a:ext cx="445008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法国大革命的继续：拿破仑帝国</a:t>
            </a:r>
          </a:p>
        </p:txBody>
      </p:sp>
      <p:sp>
        <p:nvSpPr>
          <p:cNvPr id="4" name="矩形 3"/>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08660" y="1600200"/>
            <a:ext cx="4246880" cy="583565"/>
          </a:xfrm>
          <a:prstGeom prst="rect">
            <a:avLst/>
          </a:prstGeom>
          <a:noFill/>
        </p:spPr>
        <p:txBody>
          <a:bodyPr wrap="none" rtlCol="0" anchor="t">
            <a:spAutoFit/>
          </a:bodyPr>
          <a:lstStyle/>
          <a:p>
            <a:pPr algn="l">
              <a:buFont typeface="Arial" panose="020B0604020202020204" pitchFamily="34" charset="0"/>
            </a:pPr>
            <a:r>
              <a:rPr lang="zh-CN" altLang="en-US" sz="3200" b="1">
                <a:solidFill>
                  <a:srgbClr val="C00000"/>
                </a:solidFill>
                <a:latin typeface="Arial" panose="020B0604020202020204" pitchFamily="34" charset="0"/>
                <a:ea typeface="微软雅黑" panose="020B0503020204020204" pitchFamily="34" charset="-122"/>
                <a:cs typeface="+mn-ea"/>
                <a:sym typeface="+mn-ea"/>
              </a:rPr>
              <a:t>拿破仑为什么能掌权？</a:t>
            </a:r>
            <a:endParaRPr lang="zh-CN" altLang="en-US"/>
          </a:p>
        </p:txBody>
      </p:sp>
      <p:sp>
        <p:nvSpPr>
          <p:cNvPr id="3" name="Text Box 3"/>
          <p:cNvSpPr txBox="1">
            <a:spLocks noChangeArrowheads="1"/>
          </p:cNvSpPr>
          <p:nvPr/>
        </p:nvSpPr>
        <p:spPr bwMode="auto">
          <a:xfrm>
            <a:off x="708660" y="2193925"/>
            <a:ext cx="5668645" cy="2584450"/>
          </a:xfrm>
          <a:prstGeom prst="rect">
            <a:avLst/>
          </a:prstGeom>
          <a:noFill/>
          <a:ln w="9525">
            <a:noFill/>
            <a:miter lim="800000"/>
          </a:ln>
        </p:spPr>
        <p:txBody>
          <a:bodyPr wrap="square">
            <a:spAutoFit/>
          </a:bodyPr>
          <a:lstStyle/>
          <a:p>
            <a:pPr fontAlgn="auto">
              <a:lnSpc>
                <a:spcPct val="150000"/>
              </a:lnSpc>
              <a:buFont typeface="Arial" panose="020B0604020202020204" pitchFamily="34" charset="0"/>
              <a:buNone/>
            </a:pPr>
            <a:r>
              <a:rPr lang="en-US" altLang="zh-CN" sz="2800">
                <a:latin typeface="+mj-ea"/>
                <a:ea typeface="+mj-ea"/>
                <a:cs typeface="+mj-ea"/>
              </a:rPr>
              <a:t>   </a:t>
            </a:r>
            <a:r>
              <a:rPr lang="en-US" altLang="zh-CN" sz="2000">
                <a:latin typeface="+mj-ea"/>
                <a:ea typeface="+mj-ea"/>
                <a:cs typeface="+mj-ea"/>
              </a:rPr>
              <a:t>“</a:t>
            </a:r>
            <a:r>
              <a:rPr lang="zh-CN" altLang="en-US" sz="2000">
                <a:latin typeface="+mj-ea"/>
                <a:ea typeface="+mj-ea"/>
                <a:cs typeface="+mj-ea"/>
              </a:rPr>
              <a:t>恰巧拿破仑这个科西嘉人做了被本身的战争弄得筋疲力竭的法兰西共和国所需要的军事独裁者，这是个偶然现象。但是，假如没有拿破仑这个人，他的角色就会由另一个人来扮演。”</a:t>
            </a:r>
          </a:p>
          <a:p>
            <a:pPr algn="r" fontAlgn="auto">
              <a:lnSpc>
                <a:spcPct val="150000"/>
              </a:lnSpc>
              <a:buFont typeface="Arial" panose="020B0604020202020204" pitchFamily="34" charset="0"/>
              <a:buNone/>
            </a:pPr>
            <a:r>
              <a:rPr lang="zh-CN" altLang="en-US" sz="2000">
                <a:latin typeface="+mj-ea"/>
                <a:ea typeface="+mj-ea"/>
                <a:cs typeface="+mj-ea"/>
              </a:rPr>
              <a:t>             </a:t>
            </a:r>
            <a:r>
              <a:rPr lang="en-US" altLang="zh-CN" sz="2000">
                <a:latin typeface="+mj-ea"/>
                <a:ea typeface="+mj-ea"/>
                <a:cs typeface="+mj-ea"/>
              </a:rPr>
              <a:t>——</a:t>
            </a:r>
            <a:r>
              <a:rPr lang="zh-CN" altLang="en-US" sz="2000">
                <a:latin typeface="+mj-ea"/>
                <a:ea typeface="+mj-ea"/>
                <a:cs typeface="+mj-ea"/>
              </a:rPr>
              <a:t>恩格斯</a:t>
            </a:r>
          </a:p>
        </p:txBody>
      </p:sp>
      <p:sp>
        <p:nvSpPr>
          <p:cNvPr id="6" name="文本框 5"/>
          <p:cNvSpPr txBox="1"/>
          <p:nvPr/>
        </p:nvSpPr>
        <p:spPr>
          <a:xfrm>
            <a:off x="708660" y="4979035"/>
            <a:ext cx="3014980" cy="583565"/>
          </a:xfrm>
          <a:prstGeom prst="rect">
            <a:avLst/>
          </a:prstGeom>
          <a:noFill/>
        </p:spPr>
        <p:txBody>
          <a:bodyPr wrap="none" rtlCol="0" anchor="t">
            <a:spAutoFit/>
          </a:bodyPr>
          <a:lstStyle/>
          <a:p>
            <a:pPr algn="ctr">
              <a:lnSpc>
                <a:spcPct val="100000"/>
              </a:lnSpc>
              <a:buClrTx/>
              <a:buSzTx/>
              <a:buFontTx/>
              <a:buNone/>
            </a:pPr>
            <a:r>
              <a:rPr lang="zh-CN" altLang="en-US" sz="3200" dirty="0">
                <a:solidFill>
                  <a:srgbClr val="124E8C"/>
                </a:solidFill>
                <a:latin typeface="阿里巴巴普惠体 B" panose="00020600040101010101" charset="-122"/>
                <a:ea typeface="阿里巴巴普惠体 B" panose="00020600040101010101" charset="-122"/>
                <a:sym typeface="+mn-ea"/>
              </a:rPr>
              <a:t>“时势造英雄”</a:t>
            </a:r>
          </a:p>
        </p:txBody>
      </p:sp>
      <p:pic>
        <p:nvPicPr>
          <p:cNvPr id="7" name="图片 6"/>
          <p:cNvPicPr>
            <a:picLocks noChangeAspect="1"/>
          </p:cNvPicPr>
          <p:nvPr/>
        </p:nvPicPr>
        <p:blipFill>
          <a:blip r:embed="rId3"/>
          <a:stretch>
            <a:fillRect/>
          </a:stretch>
        </p:blipFill>
        <p:spPr>
          <a:xfrm>
            <a:off x="6377305" y="1714500"/>
            <a:ext cx="5054600" cy="4038600"/>
          </a:xfrm>
          <a:prstGeom prst="rect">
            <a:avLst/>
          </a:prstGeom>
          <a:effectLst>
            <a:outerShdw blurRad="228600" dist="38100" dir="2700000" algn="tl" rotWithShape="0">
              <a:prstClr val="black">
                <a:alpha val="40000"/>
              </a:prstClr>
            </a:outerShdw>
          </a:effectLst>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p:cNvPicPr>
            <a:picLocks noChangeAspect="1"/>
          </p:cNvPicPr>
          <p:nvPr/>
        </p:nvPicPr>
        <p:blipFill>
          <a:blip r:embed="rId3"/>
          <a:stretch>
            <a:fillRect/>
          </a:stretch>
        </p:blipFill>
        <p:spPr>
          <a:xfrm rot="16620000">
            <a:off x="2101850" y="2623820"/>
            <a:ext cx="2281555" cy="1132205"/>
          </a:xfrm>
          <a:prstGeom prst="rect">
            <a:avLst/>
          </a:prstGeom>
        </p:spPr>
      </p:pic>
      <p:pic>
        <p:nvPicPr>
          <p:cNvPr id="6" name="图片 5" descr="3837899"/>
          <p:cNvPicPr>
            <a:picLocks noChangeAspect="1"/>
          </p:cNvPicPr>
          <p:nvPr/>
        </p:nvPicPr>
        <p:blipFill>
          <a:blip r:embed="rId4"/>
          <a:stretch>
            <a:fillRect/>
          </a:stretch>
        </p:blipFill>
        <p:spPr>
          <a:xfrm>
            <a:off x="0" y="0"/>
            <a:ext cx="2229485" cy="6858000"/>
          </a:xfrm>
          <a:prstGeom prst="rect">
            <a:avLst/>
          </a:prstGeom>
        </p:spPr>
      </p:pic>
      <p:pic>
        <p:nvPicPr>
          <p:cNvPr id="7" name="图片 6" descr="6"/>
          <p:cNvPicPr>
            <a:picLocks noChangeAspect="1"/>
          </p:cNvPicPr>
          <p:nvPr/>
        </p:nvPicPr>
        <p:blipFill>
          <a:blip r:embed="rId5"/>
          <a:stretch>
            <a:fillRect/>
          </a:stretch>
        </p:blipFill>
        <p:spPr>
          <a:xfrm>
            <a:off x="9768840" y="0"/>
            <a:ext cx="2423160" cy="6858635"/>
          </a:xfrm>
          <a:prstGeom prst="rect">
            <a:avLst/>
          </a:prstGeom>
        </p:spPr>
      </p:pic>
      <p:sp>
        <p:nvSpPr>
          <p:cNvPr id="8" name="文本框 7"/>
          <p:cNvSpPr txBox="1"/>
          <p:nvPr/>
        </p:nvSpPr>
        <p:spPr>
          <a:xfrm>
            <a:off x="3688715" y="2275205"/>
            <a:ext cx="4653280" cy="1445260"/>
          </a:xfrm>
          <a:prstGeom prst="rect">
            <a:avLst/>
          </a:prstGeom>
          <a:noFill/>
          <a:effectLst/>
        </p:spPr>
        <p:txBody>
          <a:bodyPr wrap="none" rtlCol="0" anchor="t">
            <a:spAutoFit/>
          </a:bodyPr>
          <a:lstStyle/>
          <a:p>
            <a:pPr algn="ctr"/>
            <a:r>
              <a:rPr lang="zh-CN" altLang="en-US" sz="8800" dirty="0">
                <a:solidFill>
                  <a:srgbClr val="124E8C"/>
                </a:solidFill>
                <a:latin typeface="阿里巴巴普惠体 B" panose="00020600040101010101" charset="-122"/>
                <a:ea typeface="阿里巴巴普惠体 B" panose="00020600040101010101" charset="-122"/>
                <a:sym typeface="+mn-ea"/>
              </a:rPr>
              <a:t>谢谢观看</a:t>
            </a:r>
          </a:p>
        </p:txBody>
      </p:sp>
      <p:pic>
        <p:nvPicPr>
          <p:cNvPr id="11" name="图片 10" descr="8"/>
          <p:cNvPicPr>
            <a:picLocks noChangeAspect="1"/>
          </p:cNvPicPr>
          <p:nvPr/>
        </p:nvPicPr>
        <p:blipFill>
          <a:blip r:embed="rId6"/>
          <a:stretch>
            <a:fillRect/>
          </a:stretch>
        </p:blipFill>
        <p:spPr>
          <a:xfrm>
            <a:off x="899795" y="2524125"/>
            <a:ext cx="2185035" cy="4334510"/>
          </a:xfrm>
          <a:prstGeom prst="rect">
            <a:avLst/>
          </a:prstGeom>
        </p:spPr>
      </p:pic>
      <p:sp>
        <p:nvSpPr>
          <p:cNvPr id="2" name="文本框 1"/>
          <p:cNvSpPr txBox="1"/>
          <p:nvPr/>
        </p:nvSpPr>
        <p:spPr>
          <a:xfrm>
            <a:off x="3943985" y="3637280"/>
            <a:ext cx="4303395" cy="275590"/>
          </a:xfrm>
          <a:prstGeom prst="rect">
            <a:avLst/>
          </a:prstGeom>
          <a:noFill/>
          <a:effectLst/>
        </p:spPr>
        <p:txBody>
          <a:bodyPr wrap="square" rtlCol="0" anchor="t">
            <a:spAutoFit/>
          </a:bodyPr>
          <a:lstStyle/>
          <a:p>
            <a:pPr algn="dist"/>
            <a:r>
              <a:rPr lang="en-US" altLang="zh-CN" sz="1200" dirty="0">
                <a:solidFill>
                  <a:schemeClr val="tx1">
                    <a:lumMod val="85000"/>
                    <a:lumOff val="15000"/>
                  </a:schemeClr>
                </a:solidFill>
                <a:latin typeface="+mj-ea"/>
                <a:ea typeface="+mj-ea"/>
                <a:sym typeface="+mn-ea"/>
              </a:rPr>
              <a:t>THANKS</a:t>
            </a:r>
          </a:p>
        </p:txBody>
      </p:sp>
      <p:pic>
        <p:nvPicPr>
          <p:cNvPr id="3" name="图片 2" descr="10"/>
          <p:cNvPicPr>
            <a:picLocks noChangeAspect="1"/>
          </p:cNvPicPr>
          <p:nvPr/>
        </p:nvPicPr>
        <p:blipFill>
          <a:blip r:embed="rId3"/>
          <a:stretch>
            <a:fillRect/>
          </a:stretch>
        </p:blipFill>
        <p:spPr>
          <a:xfrm rot="16620000" flipH="1" flipV="1">
            <a:off x="7626350" y="2623820"/>
            <a:ext cx="2281555" cy="113220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p:cNvPicPr>
            <a:picLocks noChangeAspect="1"/>
          </p:cNvPicPr>
          <p:nvPr/>
        </p:nvPicPr>
        <p:blipFill>
          <a:blip r:embed="rId3"/>
          <a:stretch>
            <a:fillRect/>
          </a:stretch>
        </p:blipFill>
        <p:spPr>
          <a:xfrm rot="21360000">
            <a:off x="3792855" y="1944370"/>
            <a:ext cx="1703705" cy="845185"/>
          </a:xfrm>
          <a:prstGeom prst="rect">
            <a:avLst/>
          </a:prstGeom>
        </p:spPr>
      </p:pic>
      <p:pic>
        <p:nvPicPr>
          <p:cNvPr id="11" name="图片 10" descr="10"/>
          <p:cNvPicPr>
            <a:picLocks noChangeAspect="1"/>
          </p:cNvPicPr>
          <p:nvPr/>
        </p:nvPicPr>
        <p:blipFill>
          <a:blip r:embed="rId3"/>
          <a:stretch>
            <a:fillRect/>
          </a:stretch>
        </p:blipFill>
        <p:spPr>
          <a:xfrm rot="240000" flipV="1">
            <a:off x="6464935" y="2162175"/>
            <a:ext cx="1703705" cy="845185"/>
          </a:xfrm>
          <a:prstGeom prst="rect">
            <a:avLst/>
          </a:prstGeom>
        </p:spPr>
      </p:pic>
      <p:pic>
        <p:nvPicPr>
          <p:cNvPr id="6" name="图片 5" descr="3837899"/>
          <p:cNvPicPr>
            <a:picLocks noChangeAspect="1"/>
          </p:cNvPicPr>
          <p:nvPr/>
        </p:nvPicPr>
        <p:blipFill>
          <a:blip r:embed="rId4"/>
          <a:stretch>
            <a:fillRect/>
          </a:stretch>
        </p:blipFill>
        <p:spPr>
          <a:xfrm>
            <a:off x="0" y="0"/>
            <a:ext cx="2229485" cy="6858000"/>
          </a:xfrm>
          <a:prstGeom prst="rect">
            <a:avLst/>
          </a:prstGeom>
        </p:spPr>
      </p:pic>
      <p:pic>
        <p:nvPicPr>
          <p:cNvPr id="7" name="图片 6" descr="6"/>
          <p:cNvPicPr>
            <a:picLocks noChangeAspect="1"/>
          </p:cNvPicPr>
          <p:nvPr/>
        </p:nvPicPr>
        <p:blipFill>
          <a:blip r:embed="rId5"/>
          <a:stretch>
            <a:fillRect/>
          </a:stretch>
        </p:blipFill>
        <p:spPr>
          <a:xfrm>
            <a:off x="9768840" y="0"/>
            <a:ext cx="2423160" cy="6858635"/>
          </a:xfrm>
          <a:prstGeom prst="rect">
            <a:avLst/>
          </a:prstGeom>
        </p:spPr>
      </p:pic>
      <p:sp>
        <p:nvSpPr>
          <p:cNvPr id="4" name="圆角矩形 3"/>
          <p:cNvSpPr/>
          <p:nvPr/>
        </p:nvSpPr>
        <p:spPr>
          <a:xfrm>
            <a:off x="5307965" y="1682750"/>
            <a:ext cx="1575435" cy="1575435"/>
          </a:xfrm>
          <a:prstGeom prst="roundRect">
            <a:avLst/>
          </a:prstGeom>
          <a:solidFill>
            <a:schemeClr val="bg1"/>
          </a:solidFill>
          <a:ln>
            <a:solidFill>
              <a:srgbClr val="124E8C"/>
            </a:solid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a:solidFill>
                  <a:srgbClr val="124E8C"/>
                </a:solidFill>
              </a:rPr>
              <a:t>01</a:t>
            </a:r>
          </a:p>
        </p:txBody>
      </p:sp>
      <p:sp>
        <p:nvSpPr>
          <p:cNvPr id="5" name="文本框 4"/>
          <p:cNvSpPr txBox="1"/>
          <p:nvPr/>
        </p:nvSpPr>
        <p:spPr>
          <a:xfrm>
            <a:off x="3268345" y="3414395"/>
            <a:ext cx="5654040" cy="1198880"/>
          </a:xfrm>
          <a:prstGeom prst="rect">
            <a:avLst/>
          </a:prstGeom>
          <a:noFill/>
        </p:spPr>
        <p:txBody>
          <a:bodyPr wrap="none" rtlCol="0" anchor="t">
            <a:spAutoFit/>
          </a:bodyPr>
          <a:lstStyle/>
          <a:p>
            <a:pPr algn="ctr" fontAlgn="auto">
              <a:lnSpc>
                <a:spcPct val="100000"/>
              </a:lnSpc>
              <a:buClrTx/>
              <a:buSzTx/>
              <a:buFontTx/>
            </a:pPr>
            <a:r>
              <a:rPr lang="zh-CN" altLang="en-US" sz="3600" dirty="0">
                <a:solidFill>
                  <a:srgbClr val="124E8C"/>
                </a:solidFill>
                <a:latin typeface="阿里巴巴普惠体 B" panose="00020600040101010101" charset="-122"/>
                <a:ea typeface="阿里巴巴普惠体 B" panose="00020600040101010101" charset="-122"/>
                <a:sym typeface="+mn-ea"/>
              </a:rPr>
              <a:t>旧制度的危机</a:t>
            </a:r>
          </a:p>
          <a:p>
            <a:pPr algn="ctr" fontAlgn="auto">
              <a:lnSpc>
                <a:spcPct val="100000"/>
              </a:lnSpc>
              <a:buClrTx/>
              <a:buSzTx/>
              <a:buFontTx/>
            </a:pPr>
            <a:r>
              <a:rPr lang="zh-CN" altLang="en-US" sz="3600" dirty="0">
                <a:solidFill>
                  <a:srgbClr val="124E8C"/>
                </a:solidFill>
                <a:latin typeface="阿里巴巴普惠体 B" panose="00020600040101010101" charset="-122"/>
                <a:ea typeface="阿里巴巴普惠体 B" panose="00020600040101010101" charset="-122"/>
                <a:sym typeface="+mn-ea"/>
              </a:rPr>
              <a:t>——法国大革命爆发的原因</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3837899"/>
          <p:cNvPicPr>
            <a:picLocks noChangeAspect="1"/>
          </p:cNvPicPr>
          <p:nvPr/>
        </p:nvPicPr>
        <p:blipFill>
          <a:blip r:embed="rId3"/>
          <a:stretch>
            <a:fillRect/>
          </a:stretch>
        </p:blipFill>
        <p:spPr>
          <a:xfrm rot="16200000" flipV="1">
            <a:off x="4989195" y="-326390"/>
            <a:ext cx="2229485" cy="12202160"/>
          </a:xfrm>
          <a:prstGeom prst="rect">
            <a:avLst/>
          </a:prstGeom>
        </p:spPr>
      </p:pic>
      <p:sp>
        <p:nvSpPr>
          <p:cNvPr id="19" name="圆角矩形 18"/>
          <p:cNvSpPr/>
          <p:nvPr/>
        </p:nvSpPr>
        <p:spPr>
          <a:xfrm>
            <a:off x="733425" y="1380490"/>
            <a:ext cx="10896600" cy="5147310"/>
          </a:xfrm>
          <a:prstGeom prst="roundRect">
            <a:avLst>
              <a:gd name="adj" fmla="val 8316"/>
            </a:avLst>
          </a:prstGeom>
          <a:solidFill>
            <a:schemeClr val="bg1"/>
          </a:solidFill>
          <a:ln>
            <a:solidFill>
              <a:srgbClr val="124E8C"/>
            </a:solid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5" name="矩形 4"/>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7575" y="1594485"/>
            <a:ext cx="2672080" cy="521970"/>
          </a:xfrm>
          <a:prstGeom prst="rect">
            <a:avLst/>
          </a:prstGeom>
          <a:noFill/>
        </p:spPr>
        <p:txBody>
          <a:bodyPr wrap="none" rtlCol="0" anchor="t">
            <a:spAutoFit/>
          </a:bodyPr>
          <a:lstStyle/>
          <a:p>
            <a:pPr fontAlgn="auto">
              <a:spcBef>
                <a:spcPts val="0"/>
              </a:spcBef>
              <a:spcAft>
                <a:spcPts val="0"/>
              </a:spcAft>
              <a:defRPr/>
            </a:pPr>
            <a:r>
              <a:rPr lang="zh-CN" altLang="en-US" sz="2800" b="1" dirty="0">
                <a:solidFill>
                  <a:srgbClr val="124E8C"/>
                </a:solidFill>
                <a:latin typeface="Arial" panose="020B0604020202020204" pitchFamily="34" charset="0"/>
                <a:sym typeface="+mn-ea"/>
              </a:rPr>
              <a:t>启蒙思想的影响</a:t>
            </a:r>
          </a:p>
        </p:txBody>
      </p:sp>
      <p:sp>
        <p:nvSpPr>
          <p:cNvPr id="8" name="文本框 7"/>
          <p:cNvSpPr txBox="1"/>
          <p:nvPr/>
        </p:nvSpPr>
        <p:spPr>
          <a:xfrm>
            <a:off x="1449705" y="1833880"/>
            <a:ext cx="2486025" cy="460375"/>
          </a:xfrm>
          <a:prstGeom prst="rect">
            <a:avLst/>
          </a:prstGeom>
          <a:noFill/>
        </p:spPr>
        <p:txBody>
          <a:bodyPr wrap="none" rtlCol="0" anchor="t">
            <a:spAutoFit/>
          </a:bodyPr>
          <a:lstStyle/>
          <a:p>
            <a:pPr>
              <a:spcBef>
                <a:spcPct val="50000"/>
              </a:spcBef>
            </a:pPr>
            <a:r>
              <a:rPr lang="zh-CN" altLang="en-US" sz="2400" b="1" dirty="0">
                <a:solidFill>
                  <a:srgbClr val="BA2121"/>
                </a:solidFill>
                <a:latin typeface="Arial" panose="020B0604020202020204" pitchFamily="34" charset="0"/>
                <a:sym typeface="+mn-ea"/>
              </a:rPr>
              <a:t>（1）、代表人物</a:t>
            </a:r>
          </a:p>
        </p:txBody>
      </p:sp>
      <p:pic>
        <p:nvPicPr>
          <p:cNvPr id="9" name="图片 8"/>
          <p:cNvPicPr>
            <a:picLocks noChangeAspect="1"/>
          </p:cNvPicPr>
          <p:nvPr/>
        </p:nvPicPr>
        <p:blipFill>
          <a:blip r:embed="rId4"/>
          <a:srcRect b="746"/>
          <a:stretch>
            <a:fillRect/>
          </a:stretch>
        </p:blipFill>
        <p:spPr>
          <a:xfrm flipH="1">
            <a:off x="1767205" y="2425700"/>
            <a:ext cx="2713990" cy="3404235"/>
          </a:xfrm>
          <a:prstGeom prst="rect">
            <a:avLst/>
          </a:prstGeom>
          <a:effectLst>
            <a:outerShdw blurRad="114300" dist="25400" dir="2700000" algn="tl" rotWithShape="0">
              <a:prstClr val="black">
                <a:alpha val="40000"/>
              </a:prstClr>
            </a:outerShdw>
          </a:effectLst>
        </p:spPr>
      </p:pic>
      <p:pic>
        <p:nvPicPr>
          <p:cNvPr id="10" name="图片 9"/>
          <p:cNvPicPr>
            <a:picLocks noChangeAspect="1"/>
          </p:cNvPicPr>
          <p:nvPr/>
        </p:nvPicPr>
        <p:blipFill>
          <a:blip r:embed="rId5"/>
          <a:stretch>
            <a:fillRect/>
          </a:stretch>
        </p:blipFill>
        <p:spPr>
          <a:xfrm flipH="1">
            <a:off x="4728845" y="2425700"/>
            <a:ext cx="2732405" cy="3404235"/>
          </a:xfrm>
          <a:prstGeom prst="rect">
            <a:avLst/>
          </a:prstGeom>
          <a:effectLst>
            <a:outerShdw blurRad="114300" dist="25400" dir="2700000" algn="tl" rotWithShape="0">
              <a:prstClr val="black">
                <a:alpha val="40000"/>
              </a:prstClr>
            </a:outerShdw>
          </a:effectLst>
        </p:spPr>
      </p:pic>
      <p:pic>
        <p:nvPicPr>
          <p:cNvPr id="11" name="图片 10"/>
          <p:cNvPicPr>
            <a:picLocks noChangeAspect="1"/>
          </p:cNvPicPr>
          <p:nvPr/>
        </p:nvPicPr>
        <p:blipFill>
          <a:blip r:embed="rId6"/>
          <a:stretch>
            <a:fillRect/>
          </a:stretch>
        </p:blipFill>
        <p:spPr>
          <a:xfrm flipH="1">
            <a:off x="7675245" y="2425065"/>
            <a:ext cx="2835910" cy="3404235"/>
          </a:xfrm>
          <a:prstGeom prst="rect">
            <a:avLst/>
          </a:prstGeom>
          <a:effectLst>
            <a:outerShdw blurRad="114300" dist="25400" dir="2700000" algn="tl" rotWithShape="0">
              <a:prstClr val="black">
                <a:alpha val="40000"/>
              </a:prstClr>
            </a:outerShdw>
          </a:effectLst>
        </p:spPr>
      </p:pic>
      <p:sp>
        <p:nvSpPr>
          <p:cNvPr id="12" name="文本框 11"/>
          <p:cNvSpPr txBox="1"/>
          <p:nvPr/>
        </p:nvSpPr>
        <p:spPr>
          <a:xfrm>
            <a:off x="2693988" y="5969635"/>
            <a:ext cx="868680" cy="368300"/>
          </a:xfrm>
          <a:prstGeom prst="rect">
            <a:avLst/>
          </a:prstGeom>
          <a:noFill/>
        </p:spPr>
        <p:txBody>
          <a:bodyPr wrap="none" rtlCol="0" anchor="t">
            <a:spAutoFit/>
          </a:bodyPr>
          <a:lstStyle/>
          <a:p>
            <a:pPr algn="ctr" fontAlgn="auto">
              <a:spcBef>
                <a:spcPct val="50000"/>
              </a:spcBef>
              <a:spcAft>
                <a:spcPts val="0"/>
              </a:spcAft>
              <a:defRPr/>
            </a:pPr>
            <a:r>
              <a:rPr lang="zh-CN" altLang="en-US" b="1" dirty="0">
                <a:solidFill>
                  <a:srgbClr val="BA2121"/>
                </a:solidFill>
                <a:latin typeface="+mj-ea"/>
                <a:ea typeface="+mj-ea"/>
                <a:sym typeface="+mn-ea"/>
              </a:rPr>
              <a:t>伏尔泰</a:t>
            </a:r>
          </a:p>
        </p:txBody>
      </p:sp>
      <p:sp>
        <p:nvSpPr>
          <p:cNvPr id="13" name="文本框 12"/>
          <p:cNvSpPr txBox="1"/>
          <p:nvPr/>
        </p:nvSpPr>
        <p:spPr>
          <a:xfrm>
            <a:off x="5652771" y="5969635"/>
            <a:ext cx="640715" cy="368300"/>
          </a:xfrm>
          <a:prstGeom prst="rect">
            <a:avLst/>
          </a:prstGeom>
          <a:noFill/>
        </p:spPr>
        <p:txBody>
          <a:bodyPr wrap="none" rtlCol="0" anchor="t">
            <a:spAutoFit/>
          </a:bodyPr>
          <a:lstStyle/>
          <a:p>
            <a:pPr algn="ctr" fontAlgn="auto">
              <a:spcBef>
                <a:spcPct val="50000"/>
              </a:spcBef>
              <a:spcAft>
                <a:spcPts val="0"/>
              </a:spcAft>
              <a:buClrTx/>
              <a:buSzTx/>
              <a:buFontTx/>
              <a:defRPr/>
            </a:pPr>
            <a:r>
              <a:rPr lang="zh-CN" altLang="en-US" b="1" dirty="0">
                <a:solidFill>
                  <a:srgbClr val="BA2121"/>
                </a:solidFill>
                <a:latin typeface="+mj-ea"/>
                <a:ea typeface="+mj-ea"/>
                <a:sym typeface="+mn-ea"/>
              </a:rPr>
              <a:t>卢梭</a:t>
            </a:r>
          </a:p>
        </p:txBody>
      </p:sp>
      <p:sp>
        <p:nvSpPr>
          <p:cNvPr id="14" name="文本框 13"/>
          <p:cNvSpPr txBox="1"/>
          <p:nvPr/>
        </p:nvSpPr>
        <p:spPr>
          <a:xfrm>
            <a:off x="8446771" y="5969635"/>
            <a:ext cx="1097915" cy="368300"/>
          </a:xfrm>
          <a:prstGeom prst="rect">
            <a:avLst/>
          </a:prstGeom>
          <a:noFill/>
        </p:spPr>
        <p:txBody>
          <a:bodyPr wrap="none" rtlCol="0" anchor="t">
            <a:spAutoFit/>
          </a:bodyPr>
          <a:lstStyle/>
          <a:p>
            <a:pPr algn="ctr" fontAlgn="auto">
              <a:spcBef>
                <a:spcPct val="50000"/>
              </a:spcBef>
              <a:spcAft>
                <a:spcPts val="0"/>
              </a:spcAft>
              <a:buClrTx/>
              <a:buSzTx/>
              <a:buFontTx/>
              <a:defRPr/>
            </a:pPr>
            <a:r>
              <a:rPr lang="zh-CN" altLang="en-US" b="1" dirty="0">
                <a:solidFill>
                  <a:srgbClr val="BA2121"/>
                </a:solidFill>
                <a:latin typeface="+mj-ea"/>
                <a:ea typeface="+mj-ea"/>
                <a:sym typeface="+mn-ea"/>
              </a:rPr>
              <a:t>孟德斯鸠</a:t>
            </a:r>
          </a:p>
        </p:txBody>
      </p:sp>
      <p:sp>
        <p:nvSpPr>
          <p:cNvPr id="20" name="圆角矩形 19"/>
          <p:cNvSpPr/>
          <p:nvPr/>
        </p:nvSpPr>
        <p:spPr>
          <a:xfrm>
            <a:off x="1203325" y="1182370"/>
            <a:ext cx="3525520" cy="520700"/>
          </a:xfrm>
          <a:prstGeom prst="roundRect">
            <a:avLst>
              <a:gd name="adj" fmla="val 50000"/>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阿里巴巴普惠体 B" panose="00020600040101010101" charset="-122"/>
                <a:ea typeface="阿里巴巴普惠体 B" panose="00020600040101010101" charset="-122"/>
                <a:sym typeface="+mn-ea"/>
              </a:rPr>
              <a:t>1、法国大革命的背景一</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7075" y="1520190"/>
            <a:ext cx="6010910" cy="1322070"/>
          </a:xfrm>
          <a:prstGeom prst="rect">
            <a:avLst/>
          </a:prstGeom>
          <a:noFill/>
        </p:spPr>
        <p:txBody>
          <a:bodyPr wrap="square" rtlCol="0" anchor="t">
            <a:spAutoFit/>
          </a:bodyPr>
          <a:lstStyle/>
          <a:p>
            <a:pPr algn="l">
              <a:spcBef>
                <a:spcPct val="50000"/>
              </a:spcBef>
              <a:buClrTx/>
              <a:buSzTx/>
              <a:buFontTx/>
              <a:buNone/>
            </a:pPr>
            <a:r>
              <a:rPr lang="zh-CN" altLang="en-US" sz="3200" dirty="0">
                <a:solidFill>
                  <a:srgbClr val="C00000"/>
                </a:solidFill>
                <a:latin typeface="阿里巴巴普惠体 B" panose="00020600040101010101" charset="-122"/>
                <a:ea typeface="阿里巴巴普惠体 B" panose="00020600040101010101" charset="-122"/>
                <a:sym typeface="+mn-ea"/>
              </a:rPr>
              <a:t>伏尔泰：</a:t>
            </a:r>
          </a:p>
          <a:p>
            <a:pPr algn="l">
              <a:spcBef>
                <a:spcPct val="50000"/>
              </a:spcBef>
              <a:buClrTx/>
              <a:buSzTx/>
              <a:buFontTx/>
              <a:buNone/>
            </a:pPr>
            <a:r>
              <a:rPr lang="zh-CN" altLang="en-US" sz="3200" dirty="0">
                <a:solidFill>
                  <a:srgbClr val="C00000"/>
                </a:solidFill>
                <a:latin typeface="阿里巴巴普惠体 B" panose="00020600040101010101" charset="-122"/>
                <a:ea typeface="阿里巴巴普惠体 B" panose="00020600040101010101" charset="-122"/>
                <a:sym typeface="+mn-ea"/>
              </a:rPr>
              <a:t>启蒙运动的领袖和旗手</a:t>
            </a:r>
          </a:p>
        </p:txBody>
      </p:sp>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6" name="矩形 5"/>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rcRect b="1481"/>
          <a:stretch>
            <a:fillRect/>
          </a:stretch>
        </p:blipFill>
        <p:spPr>
          <a:xfrm flipH="1">
            <a:off x="6725285" y="0"/>
            <a:ext cx="5466715" cy="6858635"/>
          </a:xfrm>
          <a:prstGeom prst="rect">
            <a:avLst/>
          </a:prstGeom>
          <a:effectLst>
            <a:outerShdw blurRad="114300" dist="25400" dir="2700000" algn="tl" rotWithShape="0">
              <a:prstClr val="black">
                <a:alpha val="40000"/>
              </a:prstClr>
            </a:outerShdw>
          </a:effectLst>
        </p:spPr>
      </p:pic>
      <p:sp>
        <p:nvSpPr>
          <p:cNvPr id="96261" name="Rectangle 5"/>
          <p:cNvSpPr>
            <a:spLocks noChangeArrowheads="1"/>
          </p:cNvSpPr>
          <p:nvPr/>
        </p:nvSpPr>
        <p:spPr bwMode="auto">
          <a:xfrm>
            <a:off x="727075" y="2804160"/>
            <a:ext cx="5687695" cy="1938020"/>
          </a:xfrm>
          <a:prstGeom prst="rect">
            <a:avLst/>
          </a:prstGeom>
          <a:noFill/>
          <a:ln w="9525">
            <a:noFill/>
            <a:miter lim="800000"/>
          </a:ln>
          <a:effectLst/>
        </p:spPr>
        <p:txBody>
          <a:bodyPr wrap="square">
            <a:spAutoFit/>
          </a:bodyPr>
          <a:lstStyle/>
          <a:p>
            <a:pPr indent="457200" fontAlgn="auto">
              <a:lnSpc>
                <a:spcPts val="4800"/>
              </a:lnSpc>
              <a:buFont typeface="Arial" panose="020B0604020202020204" pitchFamily="34" charset="0"/>
              <a:buNone/>
              <a:defRPr/>
            </a:pPr>
            <a:r>
              <a:rPr lang="zh-CN" sz="2000" noProof="1">
                <a:solidFill>
                  <a:schemeClr val="tx1">
                    <a:lumMod val="85000"/>
                    <a:lumOff val="15000"/>
                  </a:schemeClr>
                </a:solidFill>
                <a:effectLst/>
              </a:rPr>
              <a:t>18</a:t>
            </a:r>
            <a:r>
              <a:rPr lang="zh-CN" altLang="en-US" sz="2000" noProof="1">
                <a:solidFill>
                  <a:schemeClr val="tx1">
                    <a:lumMod val="85000"/>
                    <a:lumOff val="15000"/>
                  </a:schemeClr>
                </a:solidFill>
                <a:effectLst/>
              </a:rPr>
              <a:t>世纪法国启蒙运动公认的旗手。被誉为“法兰西思想之王”、“法兰西最优秀的诗人”、“欧洲的良心”。</a:t>
            </a:r>
          </a:p>
        </p:txBody>
      </p:sp>
      <p:sp>
        <p:nvSpPr>
          <p:cNvPr id="7" name="文本框 6"/>
          <p:cNvSpPr txBox="1"/>
          <p:nvPr/>
        </p:nvSpPr>
        <p:spPr>
          <a:xfrm>
            <a:off x="727075" y="4857750"/>
            <a:ext cx="5194935" cy="1014730"/>
          </a:xfrm>
          <a:prstGeom prst="rect">
            <a:avLst/>
          </a:prstGeom>
          <a:noFill/>
        </p:spPr>
        <p:txBody>
          <a:bodyPr wrap="square" rtlCol="0" anchor="t">
            <a:spAutoFit/>
          </a:bodyPr>
          <a:lstStyle/>
          <a:p>
            <a:pPr indent="457200" algn="l" fontAlgn="auto">
              <a:lnSpc>
                <a:spcPct val="150000"/>
              </a:lnSpc>
              <a:spcBef>
                <a:spcPts val="0"/>
              </a:spcBef>
              <a:buClrTx/>
              <a:buSzTx/>
              <a:buFont typeface="Arial" panose="020B0604020202020204" pitchFamily="34" charset="0"/>
              <a:buNone/>
              <a:defRPr/>
            </a:pPr>
            <a:r>
              <a:rPr lang="zh-CN" altLang="en-US" sz="2000">
                <a:solidFill>
                  <a:schemeClr val="tx1">
                    <a:lumMod val="85000"/>
                    <a:lumOff val="15000"/>
                  </a:schemeClr>
                </a:solidFill>
                <a:effectLst/>
                <a:sym typeface="+mn-ea"/>
              </a:rPr>
              <a:t>“我不同意你说的每一个字，但我誓死捍卫你说话的权利”。</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nvSpPr>
        <p:spPr>
          <a:xfrm>
            <a:off x="295275" y="4781550"/>
            <a:ext cx="6064250" cy="110998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08940" y="1560830"/>
            <a:ext cx="6071235" cy="2999740"/>
          </a:xfrm>
          <a:prstGeom prst="rect">
            <a:avLst/>
          </a:prstGeom>
          <a:noFill/>
        </p:spPr>
        <p:txBody>
          <a:bodyPr wrap="square" rtlCol="0" anchor="t">
            <a:spAutoFit/>
          </a:bodyPr>
          <a:lstStyle/>
          <a:p>
            <a:pPr indent="457200" fontAlgn="auto">
              <a:lnSpc>
                <a:spcPct val="150000"/>
              </a:lnSpc>
              <a:buFont typeface="Arial" panose="020B0604020202020204" pitchFamily="34" charset="0"/>
              <a:buNone/>
            </a:pPr>
            <a:r>
              <a:rPr lang="zh-CN" altLang="en-US">
                <a:latin typeface="+mj-ea"/>
                <a:ea typeface="+mj-ea"/>
                <a:cs typeface="+mj-ea"/>
                <a:sym typeface="+mn-ea"/>
              </a:rPr>
              <a:t>通过撰写大量的文学作品，批判专制王权，揭露法国封建社会的阴暗面，故两次被投入巴士底狱。</a:t>
            </a:r>
            <a:endParaRPr lang="zh-CN" altLang="en-US">
              <a:latin typeface="+mj-ea"/>
              <a:ea typeface="+mj-ea"/>
              <a:cs typeface="+mj-ea"/>
            </a:endParaRPr>
          </a:p>
          <a:p>
            <a:pPr indent="457200" fontAlgn="auto">
              <a:lnSpc>
                <a:spcPct val="150000"/>
              </a:lnSpc>
              <a:buFont typeface="Arial" panose="020B0604020202020204" pitchFamily="34" charset="0"/>
              <a:buNone/>
            </a:pPr>
            <a:r>
              <a:rPr lang="zh-CN" altLang="en-US">
                <a:latin typeface="+mj-ea"/>
                <a:ea typeface="+mj-ea"/>
                <a:cs typeface="+mj-ea"/>
                <a:sym typeface="+mn-ea"/>
              </a:rPr>
              <a:t>反对封建专制制度，</a:t>
            </a:r>
            <a:r>
              <a:rPr lang="zh-CN" altLang="en-US" b="1">
                <a:solidFill>
                  <a:srgbClr val="C00000"/>
                </a:solidFill>
                <a:latin typeface="+mj-ea"/>
                <a:ea typeface="+mj-ea"/>
                <a:cs typeface="+mj-ea"/>
                <a:sym typeface="+mn-ea"/>
              </a:rPr>
              <a:t>主张由开明的君主执政；强调资产阶级的自由和平等。</a:t>
            </a:r>
            <a:endParaRPr lang="zh-CN" altLang="en-US" b="1">
              <a:solidFill>
                <a:srgbClr val="C00000"/>
              </a:solidFill>
              <a:latin typeface="+mj-ea"/>
              <a:ea typeface="+mj-ea"/>
              <a:cs typeface="+mj-ea"/>
            </a:endParaRPr>
          </a:p>
          <a:p>
            <a:pPr indent="457200" fontAlgn="auto">
              <a:lnSpc>
                <a:spcPct val="150000"/>
              </a:lnSpc>
              <a:buFont typeface="Arial" panose="020B0604020202020204" pitchFamily="34" charset="0"/>
              <a:buNone/>
            </a:pPr>
            <a:r>
              <a:rPr lang="zh-CN" altLang="en-US">
                <a:latin typeface="+mj-ea"/>
                <a:ea typeface="+mj-ea"/>
                <a:cs typeface="+mj-ea"/>
                <a:sym typeface="+mn-ea"/>
              </a:rPr>
              <a:t> 批判天主教会的黑暗和腐朽，把教皇比作“两只脚的禽兽”，把教士比作“文明恶棍”，天主教是“一群狡猾的人布置的一个最可耻的骗人罗网”。</a:t>
            </a:r>
            <a:endParaRPr lang="zh-CN" altLang="en-US">
              <a:latin typeface="+mj-ea"/>
              <a:ea typeface="+mj-ea"/>
              <a:cs typeface="+mj-ea"/>
            </a:endParaRPr>
          </a:p>
        </p:txBody>
      </p:sp>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9590" y="4781550"/>
            <a:ext cx="5746750" cy="1014730"/>
          </a:xfrm>
          <a:prstGeom prst="rect">
            <a:avLst/>
          </a:prstGeom>
          <a:noFill/>
        </p:spPr>
        <p:txBody>
          <a:bodyPr wrap="square" rtlCol="0" anchor="t">
            <a:spAutoFit/>
          </a:bodyPr>
          <a:lstStyle/>
          <a:p>
            <a:pPr indent="457200" algn="l" fontAlgn="auto">
              <a:lnSpc>
                <a:spcPct val="150000"/>
              </a:lnSpc>
              <a:buClrTx/>
              <a:buSzTx/>
              <a:buFontTx/>
            </a:pPr>
            <a:r>
              <a:rPr lang="zh-CN" altLang="en-US" sz="2000" dirty="0">
                <a:solidFill>
                  <a:srgbClr val="C00000"/>
                </a:solidFill>
                <a:latin typeface="阿里巴巴普惠体 B" panose="00020600040101010101" charset="-122"/>
                <a:ea typeface="阿里巴巴普惠体 B" panose="00020600040101010101" charset="-122"/>
                <a:sym typeface="+mn-ea"/>
              </a:rPr>
              <a:t>反对封建专制制度，主张由开明的君主执政；强调资产阶级的自由和平等。</a:t>
            </a:r>
          </a:p>
        </p:txBody>
      </p:sp>
      <p:pic>
        <p:nvPicPr>
          <p:cNvPr id="9" name="图片 8"/>
          <p:cNvPicPr>
            <a:picLocks noChangeAspect="1"/>
          </p:cNvPicPr>
          <p:nvPr/>
        </p:nvPicPr>
        <p:blipFill>
          <a:blip r:embed="rId3"/>
          <a:srcRect b="1481"/>
          <a:stretch>
            <a:fillRect/>
          </a:stretch>
        </p:blipFill>
        <p:spPr>
          <a:xfrm flipH="1">
            <a:off x="6725285" y="0"/>
            <a:ext cx="5466715" cy="6858635"/>
          </a:xfrm>
          <a:prstGeom prst="rect">
            <a:avLst/>
          </a:prstGeom>
          <a:effectLst>
            <a:outerShdw blurRad="114300" dist="25400" dir="2700000" algn="tl" rotWithShape="0">
              <a:prstClr val="black">
                <a:alpha val="40000"/>
              </a:prstClr>
            </a:outerShdw>
          </a:effectLst>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248140" y="-635"/>
            <a:ext cx="2943860" cy="6858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37870" y="1606550"/>
            <a:ext cx="2461260" cy="645160"/>
          </a:xfrm>
          <a:prstGeom prst="rect">
            <a:avLst/>
          </a:prstGeom>
          <a:noFill/>
        </p:spPr>
        <p:txBody>
          <a:bodyPr wrap="none" rtlCol="0" anchor="t">
            <a:spAutoFit/>
          </a:bodyPr>
          <a:lstStyle/>
          <a:p>
            <a:pPr algn="ctr">
              <a:buClrTx/>
              <a:buSzTx/>
              <a:buFontTx/>
            </a:pPr>
            <a:r>
              <a:rPr lang="zh-CN" altLang="en-US" sz="3600" dirty="0">
                <a:solidFill>
                  <a:srgbClr val="C00000"/>
                </a:solidFill>
                <a:latin typeface="阿里巴巴普惠体 B" panose="00020600040101010101" charset="-122"/>
                <a:ea typeface="阿里巴巴普惠体 B" panose="00020600040101010101" charset="-122"/>
                <a:sym typeface="+mn-ea"/>
              </a:rPr>
              <a:t>孟德斯鸠：</a:t>
            </a:r>
          </a:p>
        </p:txBody>
      </p:sp>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37870" y="2213610"/>
            <a:ext cx="6588760" cy="2861310"/>
          </a:xfrm>
          <a:prstGeom prst="rect">
            <a:avLst/>
          </a:prstGeom>
          <a:noFill/>
        </p:spPr>
        <p:txBody>
          <a:bodyPr wrap="square" rtlCol="0" anchor="t">
            <a:spAutoFit/>
          </a:bodyPr>
          <a:lstStyle/>
          <a:p>
            <a:pPr marL="363855" indent="-363855" fontAlgn="auto">
              <a:lnSpc>
                <a:spcPct val="200000"/>
              </a:lnSpc>
            </a:pPr>
            <a:r>
              <a:rPr lang="zh-CN" altLang="en-US">
                <a:latin typeface="宋体" panose="02010600030101010101" pitchFamily="2" charset="-122"/>
                <a:sym typeface="+mn-ea"/>
              </a:rPr>
              <a:t>①</a:t>
            </a:r>
            <a:r>
              <a:rPr lang="zh-CN" altLang="en-US" b="1">
                <a:solidFill>
                  <a:srgbClr val="C00000"/>
                </a:solidFill>
                <a:latin typeface="宋体" panose="02010600030101010101" pitchFamily="2" charset="-122"/>
                <a:sym typeface="+mn-ea"/>
              </a:rPr>
              <a:t>反对君主专制，主张君主立宪制，提出了“三权分立”学说</a:t>
            </a:r>
            <a:r>
              <a:rPr lang="zh-CN" altLang="en-US">
                <a:latin typeface="宋体" panose="02010600030101010101" pitchFamily="2" charset="-122"/>
                <a:sym typeface="+mn-ea"/>
              </a:rPr>
              <a:t>。他认为国家避免暴政的办法就是将</a:t>
            </a:r>
            <a:r>
              <a:rPr lang="zh-CN" altLang="en-US" b="1">
                <a:solidFill>
                  <a:srgbClr val="C00000"/>
                </a:solidFill>
                <a:latin typeface="宋体" panose="02010600030101010101" pitchFamily="2" charset="-122"/>
                <a:sym typeface="+mn-ea"/>
              </a:rPr>
              <a:t>立法、行政、司法</a:t>
            </a:r>
            <a:r>
              <a:rPr lang="zh-CN" altLang="en-US">
                <a:latin typeface="宋体" panose="02010600030101010101" pitchFamily="2" charset="-122"/>
                <a:sym typeface="+mn-ea"/>
              </a:rPr>
              <a:t>三个权力分开，使其分别属于三个不同的机构。国王只有行政权，立法权和司法权分别属于议会和法院。</a:t>
            </a:r>
            <a:endParaRPr lang="zh-CN" altLang="en-US">
              <a:latin typeface="宋体" panose="02010600030101010101" pitchFamily="2" charset="-122"/>
            </a:endParaRPr>
          </a:p>
          <a:p>
            <a:pPr marL="363855" indent="-363855" fontAlgn="auto">
              <a:lnSpc>
                <a:spcPct val="200000"/>
              </a:lnSpc>
            </a:pPr>
            <a:r>
              <a:rPr lang="zh-CN" altLang="en-US">
                <a:latin typeface="宋体" panose="02010600030101010101" pitchFamily="2" charset="-122"/>
                <a:sym typeface="+mn-ea"/>
              </a:rPr>
              <a:t>②孟德斯鸠还强调三权互相制约的重要性，即防止腐败和极权。</a:t>
            </a:r>
            <a:endParaRPr lang="zh-CN" altLang="en-US"/>
          </a:p>
        </p:txBody>
      </p:sp>
      <p:pic>
        <p:nvPicPr>
          <p:cNvPr id="6" name="图片 5" descr="image-removebg-preview"/>
          <p:cNvPicPr>
            <a:picLocks noChangeAspect="1"/>
          </p:cNvPicPr>
          <p:nvPr/>
        </p:nvPicPr>
        <p:blipFill>
          <a:blip r:embed="rId3"/>
          <a:srcRect b="3434"/>
          <a:stretch>
            <a:fillRect/>
          </a:stretch>
        </p:blipFill>
        <p:spPr>
          <a:xfrm flipH="1">
            <a:off x="6908800" y="809625"/>
            <a:ext cx="5283200" cy="6070600"/>
          </a:xfrm>
          <a:prstGeom prst="rect">
            <a:avLst/>
          </a:prstGeom>
        </p:spPr>
      </p:pic>
      <p:sp>
        <p:nvSpPr>
          <p:cNvPr id="7" name="文本框 6"/>
          <p:cNvSpPr txBox="1"/>
          <p:nvPr/>
        </p:nvSpPr>
        <p:spPr>
          <a:xfrm>
            <a:off x="882650" y="5252720"/>
            <a:ext cx="6299200" cy="645160"/>
          </a:xfrm>
          <a:prstGeom prst="rect">
            <a:avLst/>
          </a:prstGeom>
          <a:noFill/>
        </p:spPr>
        <p:txBody>
          <a:bodyPr wrap="square" rtlCol="0" anchor="t">
            <a:spAutoFit/>
          </a:bodyPr>
          <a:lstStyle/>
          <a:p>
            <a:pPr algn="l">
              <a:buClrTx/>
              <a:buSzTx/>
              <a:buFontTx/>
            </a:pPr>
            <a:r>
              <a:rPr lang="zh-CN" altLang="en-US" sz="3600" dirty="0">
                <a:solidFill>
                  <a:srgbClr val="124E8C"/>
                </a:solidFill>
                <a:latin typeface="阿里巴巴普惠体 B" panose="00020600040101010101" charset="-122"/>
                <a:ea typeface="阿里巴巴普惠体 B" panose="00020600040101010101" charset="-122"/>
                <a:sym typeface="+mn-ea"/>
              </a:rPr>
              <a:t>“三权分立”  “天赋人权”</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121275" y="1320800"/>
            <a:ext cx="1828800" cy="1828800"/>
          </a:xfrm>
          <a:prstGeom prst="ellipse">
            <a:avLst/>
          </a:prstGeom>
          <a:gradFill>
            <a:gsLst>
              <a:gs pos="37000">
                <a:schemeClr val="bg1">
                  <a:lumMod val="95000"/>
                  <a:alpha val="0"/>
                </a:schemeClr>
              </a:gs>
              <a:gs pos="100000">
                <a:srgbClr val="124E8C">
                  <a:alpha val="64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30825" y="1758315"/>
            <a:ext cx="1409700" cy="953135"/>
          </a:xfrm>
          <a:prstGeom prst="rect">
            <a:avLst/>
          </a:prstGeom>
          <a:noFill/>
        </p:spPr>
        <p:txBody>
          <a:bodyPr wrap="square" rtlCol="0">
            <a:spAutoFit/>
          </a:bodyPr>
          <a:lstStyle/>
          <a:p>
            <a:pPr algn="ctr"/>
            <a:r>
              <a:rPr lang="zh-CN" altLang="en-US" sz="2800" b="1">
                <a:solidFill>
                  <a:srgbClr val="124E8C"/>
                </a:solidFill>
                <a:latin typeface="+mj-ea"/>
                <a:ea typeface="+mj-ea"/>
              </a:rPr>
              <a:t>议会</a:t>
            </a:r>
          </a:p>
          <a:p>
            <a:pPr algn="ctr"/>
            <a:r>
              <a:rPr lang="zh-CN" altLang="en-US" sz="2800" b="1">
                <a:solidFill>
                  <a:srgbClr val="124E8C"/>
                </a:solidFill>
                <a:latin typeface="+mj-ea"/>
                <a:ea typeface="+mj-ea"/>
              </a:rPr>
              <a:t>立法权</a:t>
            </a:r>
          </a:p>
        </p:txBody>
      </p:sp>
      <p:sp>
        <p:nvSpPr>
          <p:cNvPr id="8" name="椭圆 7"/>
          <p:cNvSpPr/>
          <p:nvPr/>
        </p:nvSpPr>
        <p:spPr>
          <a:xfrm>
            <a:off x="1412875" y="4153535"/>
            <a:ext cx="1828800" cy="1828800"/>
          </a:xfrm>
          <a:prstGeom prst="ellipse">
            <a:avLst/>
          </a:prstGeom>
          <a:gradFill>
            <a:gsLst>
              <a:gs pos="37000">
                <a:schemeClr val="bg1">
                  <a:lumMod val="95000"/>
                  <a:alpha val="0"/>
                </a:schemeClr>
              </a:gs>
              <a:gs pos="100000">
                <a:srgbClr val="124E8C">
                  <a:alpha val="64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622425" y="4591050"/>
            <a:ext cx="1409700" cy="953135"/>
          </a:xfrm>
          <a:prstGeom prst="rect">
            <a:avLst/>
          </a:prstGeom>
          <a:noFill/>
        </p:spPr>
        <p:txBody>
          <a:bodyPr wrap="square" rtlCol="0">
            <a:spAutoFit/>
          </a:bodyPr>
          <a:lstStyle/>
          <a:p>
            <a:pPr algn="ctr"/>
            <a:r>
              <a:rPr lang="zh-CN" altLang="en-US" sz="2800" b="1">
                <a:solidFill>
                  <a:srgbClr val="124E8C"/>
                </a:solidFill>
                <a:latin typeface="+mj-ea"/>
                <a:ea typeface="+mj-ea"/>
              </a:rPr>
              <a:t>司法权</a:t>
            </a:r>
          </a:p>
          <a:p>
            <a:pPr algn="ctr"/>
            <a:r>
              <a:rPr lang="zh-CN" altLang="en-US" sz="2800" b="1">
                <a:solidFill>
                  <a:srgbClr val="124E8C"/>
                </a:solidFill>
                <a:latin typeface="+mj-ea"/>
                <a:ea typeface="+mj-ea"/>
              </a:rPr>
              <a:t>法院</a:t>
            </a:r>
          </a:p>
        </p:txBody>
      </p:sp>
      <p:sp>
        <p:nvSpPr>
          <p:cNvPr id="10" name="椭圆 9"/>
          <p:cNvSpPr/>
          <p:nvPr/>
        </p:nvSpPr>
        <p:spPr>
          <a:xfrm>
            <a:off x="8766175" y="4154170"/>
            <a:ext cx="1828800" cy="1828800"/>
          </a:xfrm>
          <a:prstGeom prst="ellipse">
            <a:avLst/>
          </a:prstGeom>
          <a:gradFill>
            <a:gsLst>
              <a:gs pos="37000">
                <a:schemeClr val="bg1">
                  <a:lumMod val="95000"/>
                  <a:alpha val="0"/>
                </a:schemeClr>
              </a:gs>
              <a:gs pos="100000">
                <a:srgbClr val="124E8C">
                  <a:alpha val="64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75725" y="4590415"/>
            <a:ext cx="1409700" cy="953135"/>
          </a:xfrm>
          <a:prstGeom prst="rect">
            <a:avLst/>
          </a:prstGeom>
          <a:noFill/>
        </p:spPr>
        <p:txBody>
          <a:bodyPr wrap="square" rtlCol="0">
            <a:spAutoFit/>
          </a:bodyPr>
          <a:lstStyle/>
          <a:p>
            <a:pPr algn="ctr"/>
            <a:r>
              <a:rPr lang="zh-CN" altLang="en-US" sz="2800" b="1">
                <a:solidFill>
                  <a:srgbClr val="124E8C"/>
                </a:solidFill>
                <a:latin typeface="+mj-ea"/>
                <a:ea typeface="+mj-ea"/>
              </a:rPr>
              <a:t>行政权</a:t>
            </a:r>
          </a:p>
          <a:p>
            <a:pPr algn="ctr"/>
            <a:r>
              <a:rPr lang="zh-CN" altLang="en-US" sz="2800" b="1">
                <a:solidFill>
                  <a:srgbClr val="124E8C"/>
                </a:solidFill>
                <a:latin typeface="+mj-ea"/>
                <a:ea typeface="+mj-ea"/>
              </a:rPr>
              <a:t>君主</a:t>
            </a:r>
          </a:p>
        </p:txBody>
      </p:sp>
      <p:cxnSp>
        <p:nvCxnSpPr>
          <p:cNvPr id="12" name="直接箭头连接符 11"/>
          <p:cNvCxnSpPr/>
          <p:nvPr/>
        </p:nvCxnSpPr>
        <p:spPr>
          <a:xfrm flipH="1">
            <a:off x="3025775" y="2711450"/>
            <a:ext cx="2095500" cy="160020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228975" y="2825750"/>
            <a:ext cx="2101850" cy="158750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6950075" y="2711450"/>
            <a:ext cx="2146300" cy="145415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880225" y="2908300"/>
            <a:ext cx="1987550" cy="143510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470275" y="5194935"/>
            <a:ext cx="5080000" cy="12065"/>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3419475" y="5372735"/>
            <a:ext cx="5080000" cy="12065"/>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89500" y="3945890"/>
            <a:ext cx="2564765" cy="645160"/>
          </a:xfrm>
          <a:prstGeom prst="rect">
            <a:avLst/>
          </a:prstGeom>
          <a:noFill/>
        </p:spPr>
        <p:txBody>
          <a:bodyPr wrap="square" rtlCol="0">
            <a:spAutoFit/>
          </a:bodyPr>
          <a:lstStyle/>
          <a:p>
            <a:pPr algn="ctr"/>
            <a:r>
              <a:rPr lang="zh-CN" altLang="en-US" sz="3600" b="1">
                <a:solidFill>
                  <a:srgbClr val="C00000"/>
                </a:solidFill>
                <a:latin typeface="+mj-ea"/>
                <a:ea typeface="+mj-ea"/>
              </a:rPr>
              <a:t>制约与平衡</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350" y="5182870"/>
            <a:ext cx="12198350" cy="1675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94640" y="349250"/>
            <a:ext cx="5659120" cy="460375"/>
          </a:xfrm>
          <a:prstGeom prst="rect">
            <a:avLst/>
          </a:prstGeom>
          <a:noFill/>
        </p:spPr>
        <p:txBody>
          <a:bodyPr wrap="none" rtlCol="0" anchor="t">
            <a:spAutoFit/>
          </a:bodyPr>
          <a:lstStyle/>
          <a:p>
            <a:pPr algn="ctr">
              <a:buClrTx/>
              <a:buSzTx/>
              <a:buFontTx/>
            </a:pPr>
            <a:r>
              <a:rPr lang="zh-CN" altLang="en-US" sz="2400" dirty="0">
                <a:solidFill>
                  <a:srgbClr val="124E8C"/>
                </a:solidFill>
                <a:latin typeface="阿里巴巴普惠体 B" panose="00020600040101010101" charset="-122"/>
                <a:ea typeface="阿里巴巴普惠体 B" panose="00020600040101010101" charset="-122"/>
                <a:sym typeface="+mn-ea"/>
              </a:rPr>
              <a:t>旧制度的危机——法国大革命爆发的原因</a:t>
            </a:r>
          </a:p>
        </p:txBody>
      </p:sp>
      <p:sp>
        <p:nvSpPr>
          <p:cNvPr id="3" name="矩形 2"/>
          <p:cNvSpPr/>
          <p:nvPr/>
        </p:nvSpPr>
        <p:spPr>
          <a:xfrm>
            <a:off x="-6350" y="374650"/>
            <a:ext cx="139700" cy="393700"/>
          </a:xfrm>
          <a:prstGeom prst="rect">
            <a:avLst/>
          </a:prstGeom>
          <a:solidFill>
            <a:srgbClr val="124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25805" y="1395095"/>
            <a:ext cx="1850390" cy="768350"/>
          </a:xfrm>
          <a:prstGeom prst="rect">
            <a:avLst/>
          </a:prstGeom>
          <a:noFill/>
        </p:spPr>
        <p:txBody>
          <a:bodyPr wrap="none" rtlCol="0" anchor="t">
            <a:spAutoFit/>
          </a:bodyPr>
          <a:lstStyle/>
          <a:p>
            <a:pPr algn="ctr">
              <a:buClrTx/>
              <a:buSzTx/>
              <a:buFontTx/>
            </a:pPr>
            <a:r>
              <a:rPr lang="zh-CN" altLang="en-US" sz="4400" dirty="0">
                <a:solidFill>
                  <a:srgbClr val="C00000"/>
                </a:solidFill>
                <a:latin typeface="阿里巴巴普惠体 B" panose="00020600040101010101" charset="-122"/>
                <a:ea typeface="阿里巴巴普惠体 B" panose="00020600040101010101" charset="-122"/>
                <a:sym typeface="+mn-ea"/>
              </a:rPr>
              <a:t>卢梭：</a:t>
            </a:r>
          </a:p>
        </p:txBody>
      </p:sp>
      <p:pic>
        <p:nvPicPr>
          <p:cNvPr id="4" name="图片 3" descr="image-removebg-preview (1)"/>
          <p:cNvPicPr>
            <a:picLocks noChangeAspect="1"/>
          </p:cNvPicPr>
          <p:nvPr/>
        </p:nvPicPr>
        <p:blipFill>
          <a:blip r:embed="rId3"/>
          <a:srcRect b="3610"/>
          <a:stretch>
            <a:fillRect/>
          </a:stretch>
        </p:blipFill>
        <p:spPr>
          <a:xfrm>
            <a:off x="6977380" y="667385"/>
            <a:ext cx="5227320" cy="6203315"/>
          </a:xfrm>
          <a:prstGeom prst="rect">
            <a:avLst/>
          </a:prstGeom>
        </p:spPr>
      </p:pic>
      <p:sp>
        <p:nvSpPr>
          <p:cNvPr id="90114" name="Rectangle 2"/>
          <p:cNvSpPr>
            <a:spLocks noChangeArrowheads="1"/>
          </p:cNvSpPr>
          <p:nvPr/>
        </p:nvSpPr>
        <p:spPr bwMode="auto">
          <a:xfrm>
            <a:off x="838200" y="2074545"/>
            <a:ext cx="7098030" cy="2861310"/>
          </a:xfrm>
          <a:prstGeom prst="rect">
            <a:avLst/>
          </a:prstGeom>
          <a:noFill/>
          <a:ln w="9525">
            <a:noFill/>
            <a:miter lim="800000"/>
          </a:ln>
        </p:spPr>
        <p:txBody>
          <a:bodyPr wrap="square" anchor="ctr">
            <a:spAutoFit/>
          </a:bodyPr>
          <a:lstStyle/>
          <a:p>
            <a:pPr marL="363855" indent="-363855" algn="l">
              <a:lnSpc>
                <a:spcPct val="200000"/>
              </a:lnSpc>
              <a:buClrTx/>
              <a:buSzTx/>
              <a:buFontTx/>
            </a:pPr>
            <a:r>
              <a:rPr lang="zh-CN" altLang="en-US" sz="1800">
                <a:latin typeface="宋体" panose="02010600030101010101" pitchFamily="2" charset="-122"/>
              </a:rPr>
              <a:t>①观点:提出</a:t>
            </a:r>
            <a:r>
              <a:rPr lang="zh-CN" altLang="en-US" sz="1800" b="1">
                <a:solidFill>
                  <a:srgbClr val="C00000"/>
                </a:solidFill>
                <a:latin typeface="宋体" panose="02010600030101010101" pitchFamily="2" charset="-122"/>
              </a:rPr>
              <a:t>“人民主权”</a:t>
            </a:r>
            <a:r>
              <a:rPr lang="zh-CN" altLang="en-US" sz="1800">
                <a:latin typeface="宋体" panose="02010600030101010101" pitchFamily="2" charset="-122"/>
              </a:rPr>
              <a:t>的理论。人民主权就是政府权力来源于人民，法律必须由人民来创立，在法律面前人人平等。官吏受人民委托行使权力，不是人民的主人。人民既可以委任他们，也可以撤换他们，直至有权举行</a:t>
            </a:r>
            <a:r>
              <a:rPr lang="zh-CN" altLang="en-US" sz="1800" b="1">
                <a:solidFill>
                  <a:srgbClr val="C00000"/>
                </a:solidFill>
                <a:latin typeface="宋体" panose="02010600030101010101" pitchFamily="2" charset="-122"/>
              </a:rPr>
              <a:t>起义</a:t>
            </a:r>
            <a:r>
              <a:rPr lang="zh-CN" altLang="en-US" sz="1800">
                <a:latin typeface="宋体" panose="02010600030101010101" pitchFamily="2" charset="-122"/>
              </a:rPr>
              <a:t>，消灭压迫人民的统治者。</a:t>
            </a:r>
          </a:p>
          <a:p>
            <a:pPr marL="363855" indent="-363855" algn="l">
              <a:lnSpc>
                <a:spcPct val="200000"/>
              </a:lnSpc>
              <a:buClrTx/>
              <a:buSzTx/>
              <a:buFontTx/>
            </a:pPr>
            <a:r>
              <a:rPr lang="zh-CN" altLang="en-US" sz="1800" b="1">
                <a:solidFill>
                  <a:srgbClr val="C00000"/>
                </a:solidFill>
                <a:latin typeface="宋体" panose="02010600030101010101" pitchFamily="2" charset="-122"/>
              </a:rPr>
              <a:t>②意义:人民主权的思想对后世具有深远影响。</a:t>
            </a:r>
          </a:p>
        </p:txBody>
      </p:sp>
      <p:sp>
        <p:nvSpPr>
          <p:cNvPr id="6" name="文本框 5"/>
          <p:cNvSpPr txBox="1"/>
          <p:nvPr/>
        </p:nvSpPr>
        <p:spPr>
          <a:xfrm>
            <a:off x="695325" y="5520690"/>
            <a:ext cx="7066915" cy="521970"/>
          </a:xfrm>
          <a:prstGeom prst="rect">
            <a:avLst/>
          </a:prstGeom>
          <a:noFill/>
        </p:spPr>
        <p:txBody>
          <a:bodyPr wrap="square" rtlCol="0" anchor="t">
            <a:spAutoFit/>
          </a:bodyPr>
          <a:lstStyle/>
          <a:p>
            <a:pPr algn="l">
              <a:buClrTx/>
              <a:buSzTx/>
              <a:buFontTx/>
            </a:pPr>
            <a:r>
              <a:rPr lang="zh-CN" altLang="en-US" sz="2800" dirty="0">
                <a:solidFill>
                  <a:srgbClr val="C00000"/>
                </a:solidFill>
                <a:latin typeface="阿里巴巴普惠体 B" panose="00020600040101010101" charset="-122"/>
                <a:ea typeface="阿里巴巴普惠体 B" panose="00020600040101010101" charset="-122"/>
                <a:sym typeface="+mn-ea"/>
              </a:rPr>
              <a:t>“主权在民，否定封建王权”社会契约论</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1653</Words>
  <Application>Microsoft Office PowerPoint</Application>
  <PresentationFormat>宽屏</PresentationFormat>
  <Paragraphs>173</Paragraphs>
  <Slides>29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阿里巴巴普惠体 B</vt:lpstr>
      <vt:lpstr>Wingdings</vt:lpstr>
      <vt:lpstr>楷体_GB2312</vt:lpstr>
      <vt:lpstr>微软雅黑</vt:lpstr>
      <vt:lpstr>Impact</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冯 毅华</cp:lastModifiedBy>
  <cp:revision>156</cp:revision>
  <dcterms:created xsi:type="dcterms:W3CDTF">2019-06-19T02:08:00Z</dcterms:created>
  <dcterms:modified xsi:type="dcterms:W3CDTF">2021-12-05T06:43:56Z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y fmtid="{D5CDD505-2E9C-101B-9397-08002B2CF9AE}" pid="3" name="KSOTemplateUUID">
    <vt:lpwstr>v1.0_mb_sdVHGfTxyub6fYgYkl9d5A==</vt:lpwstr>
  </property>
</Properties>
</file>